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78" r:id="rId1"/>
  </p:sldMasterIdLst>
  <p:notesMasterIdLst>
    <p:notesMasterId r:id="rId38"/>
  </p:notesMasterIdLst>
  <p:sldIdLst>
    <p:sldId id="340" r:id="rId2"/>
    <p:sldId id="459" r:id="rId3"/>
    <p:sldId id="460" r:id="rId4"/>
    <p:sldId id="422" r:id="rId5"/>
    <p:sldId id="424" r:id="rId6"/>
    <p:sldId id="458" r:id="rId7"/>
    <p:sldId id="426" r:id="rId8"/>
    <p:sldId id="427" r:id="rId9"/>
    <p:sldId id="428" r:id="rId10"/>
    <p:sldId id="429" r:id="rId11"/>
    <p:sldId id="430" r:id="rId12"/>
    <p:sldId id="432" r:id="rId13"/>
    <p:sldId id="431" r:id="rId14"/>
    <p:sldId id="433" r:id="rId15"/>
    <p:sldId id="434" r:id="rId16"/>
    <p:sldId id="436" r:id="rId17"/>
    <p:sldId id="437" r:id="rId18"/>
    <p:sldId id="438" r:id="rId19"/>
    <p:sldId id="441" r:id="rId20"/>
    <p:sldId id="442" r:id="rId21"/>
    <p:sldId id="450" r:id="rId22"/>
    <p:sldId id="439" r:id="rId23"/>
    <p:sldId id="440" r:id="rId24"/>
    <p:sldId id="454" r:id="rId25"/>
    <p:sldId id="455" r:id="rId26"/>
    <p:sldId id="443" r:id="rId27"/>
    <p:sldId id="456" r:id="rId28"/>
    <p:sldId id="457" r:id="rId29"/>
    <p:sldId id="435" r:id="rId30"/>
    <p:sldId id="451" r:id="rId31"/>
    <p:sldId id="452" r:id="rId32"/>
    <p:sldId id="453" r:id="rId33"/>
    <p:sldId id="444" r:id="rId34"/>
    <p:sldId id="446" r:id="rId35"/>
    <p:sldId id="447" r:id="rId36"/>
    <p:sldId id="449"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699C5E"/>
    <a:srgbClr val="7DA4C3"/>
    <a:srgbClr val="C5BDB3"/>
    <a:srgbClr val="B4CE93"/>
    <a:srgbClr val="948B83"/>
    <a:srgbClr val="B95837"/>
    <a:srgbClr val="5892A2"/>
    <a:srgbClr val="CA7A61"/>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9767" autoAdjust="0"/>
  </p:normalViewPr>
  <p:slideViewPr>
    <p:cSldViewPr>
      <p:cViewPr varScale="1">
        <p:scale>
          <a:sx n="113" d="100"/>
          <a:sy n="113" d="100"/>
        </p:scale>
        <p:origin x="120" y="150"/>
      </p:cViewPr>
      <p:guideLst>
        <p:guide orient="horz" pos="2160"/>
        <p:guide pos="2880"/>
      </p:guideLst>
    </p:cSldViewPr>
  </p:slideViewPr>
  <p:outlineViewPr>
    <p:cViewPr>
      <p:scale>
        <a:sx n="33" d="100"/>
        <a:sy n="33" d="100"/>
      </p:scale>
      <p:origin x="60" y="2152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5" d="100"/>
          <a:sy n="55" d="100"/>
        </p:scale>
        <p:origin x="-1188" y="-1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'Monthly '!$M$2:$N$2</c:f>
              <c:strCache>
                <c:ptCount val="2"/>
                <c:pt idx="0">
                  <c:v>MASFX</c:v>
                </c:pt>
                <c:pt idx="1">
                  <c:v>BARCLAYS AGG</c:v>
                </c:pt>
              </c:strCache>
            </c:strRef>
          </c:cat>
          <c:val>
            <c:numRef>
              <c:f>'Monthly '!$M$3:$N$3</c:f>
              <c:numCache>
                <c:formatCode>General</c:formatCode>
                <c:ptCount val="2"/>
              </c:numCache>
            </c:numRef>
          </c:val>
        </c:ser>
        <c:ser>
          <c:idx val="1"/>
          <c:order val="1"/>
          <c:spPr>
            <a:solidFill>
              <a:srgbClr val="C3D1D3"/>
            </a:solidFill>
            <a:ln>
              <a:noFill/>
            </a:ln>
            <a:effectLst/>
          </c:spPr>
          <c:invertIfNegative val="0"/>
          <c:dPt>
            <c:idx val="1"/>
            <c:invertIfNegative val="0"/>
            <c:bubble3D val="0"/>
            <c:spPr>
              <a:solidFill>
                <a:srgbClr val="678EA9"/>
              </a:solidFill>
              <a:ln>
                <a:noFill/>
              </a:ln>
              <a:effectLst/>
            </c:spPr>
          </c:dPt>
          <c:dLbls>
            <c:numFmt formatCode="0.0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'!$M$2:$N$2</c:f>
              <c:strCache>
                <c:ptCount val="2"/>
                <c:pt idx="0">
                  <c:v>MASFX</c:v>
                </c:pt>
                <c:pt idx="1">
                  <c:v>BARCLAYS AGG</c:v>
                </c:pt>
              </c:strCache>
            </c:strRef>
          </c:cat>
          <c:val>
            <c:numRef>
              <c:f>'Monthly '!$M$4:$N$4</c:f>
              <c:numCache>
                <c:formatCode>General</c:formatCode>
                <c:ptCount val="2"/>
                <c:pt idx="0">
                  <c:v>8.4257211491123307E-4</c:v>
                </c:pt>
                <c:pt idx="1">
                  <c:v>-5.3821163658904769E-3</c:v>
                </c:pt>
              </c:numCache>
            </c:numRef>
          </c:val>
        </c:ser>
        <c:dLbls>
          <c:showLegendKey val="0"/>
          <c:showVal val="0"/>
          <c:showCatName val="0"/>
          <c:showSerName val="0"/>
          <c:showPercent val="0"/>
          <c:showBubbleSize val="0"/>
        </c:dLbls>
        <c:gapWidth val="100"/>
        <c:overlap val="100"/>
        <c:axId val="426647760"/>
        <c:axId val="250667848"/>
      </c:barChart>
      <c:catAx>
        <c:axId val="4266477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250667848"/>
        <c:crosses val="autoZero"/>
        <c:auto val="1"/>
        <c:lblAlgn val="ctr"/>
        <c:lblOffset val="100"/>
        <c:noMultiLvlLbl val="0"/>
      </c:catAx>
      <c:valAx>
        <c:axId val="250667848"/>
        <c:scaling>
          <c:orientation val="minMax"/>
        </c:scaling>
        <c:delete val="1"/>
        <c:axPos val="l"/>
        <c:majorGridlines>
          <c:spPr>
            <a:ln w="9525" cap="flat" cmpd="sng" algn="ctr">
              <a:noFill/>
              <a:round/>
            </a:ln>
            <a:effectLst/>
          </c:spPr>
        </c:majorGridlines>
        <c:numFmt formatCode="0.00%" sourceLinked="0"/>
        <c:majorTickMark val="none"/>
        <c:minorTickMark val="none"/>
        <c:tickLblPos val="nextTo"/>
        <c:crossAx val="4266477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164458391062741E-2"/>
          <c:y val="3.8194444444444448E-2"/>
          <c:w val="0.89767108321787448"/>
          <c:h val="0.92361111111111116"/>
        </c:manualLayout>
      </c:layout>
      <c:barChart>
        <c:barDir val="col"/>
        <c:grouping val="clustered"/>
        <c:varyColors val="0"/>
        <c:ser>
          <c:idx val="0"/>
          <c:order val="0"/>
          <c:tx>
            <c:strRef>
              <c:f>Sheet1!$B$1</c:f>
              <c:strCache>
                <c:ptCount val="1"/>
                <c:pt idx="0">
                  <c:v>Up Capture</c:v>
                </c:pt>
              </c:strCache>
            </c:strRef>
          </c:tx>
          <c:spPr>
            <a:solidFill>
              <a:srgbClr val="C3D1D3"/>
            </a:solidFill>
          </c:spPr>
          <c:invertIfNegative val="0"/>
          <c:dLbls>
            <c:spPr>
              <a:noFill/>
              <a:ln>
                <a:noFill/>
              </a:ln>
              <a:effectLst/>
            </c:spPr>
            <c:txPr>
              <a:bodyPr/>
              <a:lstStyle/>
              <a:p>
                <a:pPr>
                  <a:defRPr sz="105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0.00%</c:formatCode>
                <c:ptCount val="1"/>
                <c:pt idx="0">
                  <c:v>0.86470000000000002</c:v>
                </c:pt>
              </c:numCache>
            </c:numRef>
          </c:val>
        </c:ser>
        <c:ser>
          <c:idx val="1"/>
          <c:order val="1"/>
          <c:tx>
            <c:strRef>
              <c:f>Sheet1!$C$1</c:f>
              <c:strCache>
                <c:ptCount val="1"/>
                <c:pt idx="0">
                  <c:v>Down Capture</c:v>
                </c:pt>
              </c:strCache>
            </c:strRef>
          </c:tx>
          <c:spPr>
            <a:solidFill>
              <a:srgbClr val="678EA9"/>
            </a:solidFill>
          </c:spPr>
          <c:invertIfNegative val="0"/>
          <c:dLbls>
            <c:spPr>
              <a:noFill/>
              <a:ln>
                <a:noFill/>
              </a:ln>
              <a:effectLst/>
            </c:spPr>
            <c:txPr>
              <a:bodyPr/>
              <a:lstStyle/>
              <a:p>
                <a:pPr>
                  <a:defRPr sz="110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0.00%</c:formatCode>
                <c:ptCount val="1"/>
                <c:pt idx="0">
                  <c:v>-0.15659999999999999</c:v>
                </c:pt>
              </c:numCache>
            </c:numRef>
          </c:val>
        </c:ser>
        <c:dLbls>
          <c:showLegendKey val="0"/>
          <c:showVal val="0"/>
          <c:showCatName val="0"/>
          <c:showSerName val="0"/>
          <c:showPercent val="0"/>
          <c:showBubbleSize val="0"/>
        </c:dLbls>
        <c:gapWidth val="50"/>
        <c:overlap val="-35"/>
        <c:axId val="250668240"/>
        <c:axId val="250669808"/>
      </c:barChart>
      <c:catAx>
        <c:axId val="250668240"/>
        <c:scaling>
          <c:orientation val="minMax"/>
        </c:scaling>
        <c:delete val="1"/>
        <c:axPos val="b"/>
        <c:numFmt formatCode="General" sourceLinked="0"/>
        <c:majorTickMark val="out"/>
        <c:minorTickMark val="none"/>
        <c:tickLblPos val="none"/>
        <c:crossAx val="250669808"/>
        <c:crosses val="autoZero"/>
        <c:auto val="1"/>
        <c:lblAlgn val="ctr"/>
        <c:lblOffset val="100"/>
        <c:noMultiLvlLbl val="0"/>
      </c:catAx>
      <c:valAx>
        <c:axId val="250669808"/>
        <c:scaling>
          <c:orientation val="minMax"/>
        </c:scaling>
        <c:delete val="1"/>
        <c:axPos val="l"/>
        <c:numFmt formatCode="0.00%" sourceLinked="1"/>
        <c:majorTickMark val="out"/>
        <c:minorTickMark val="none"/>
        <c:tickLblPos val="nextTo"/>
        <c:crossAx val="250668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37358647926019E-2"/>
          <c:y val="3.1768953068592058E-2"/>
          <c:w val="0.94457759952903098"/>
          <c:h val="0.83598487734159743"/>
        </c:manualLayout>
      </c:layout>
      <c:barChart>
        <c:barDir val="col"/>
        <c:grouping val="clustered"/>
        <c:varyColors val="0"/>
        <c:ser>
          <c:idx val="0"/>
          <c:order val="0"/>
          <c:tx>
            <c:strRef>
              <c:f>Sheet1!$B$2</c:f>
              <c:strCache>
                <c:ptCount val="1"/>
                <c:pt idx="0">
                  <c:v>MASFX </c:v>
                </c:pt>
              </c:strCache>
            </c:strRef>
          </c:tx>
          <c:spPr>
            <a:solidFill>
              <a:srgbClr val="699C5E"/>
            </a:solidFill>
          </c:spPr>
          <c:invertIfNegative val="0"/>
          <c:cat>
            <c:numRef>
              <c:f>Sheet1!$A$3:$A$95</c:f>
              <c:numCache>
                <c:formatCode>m/d/yyyy</c:formatCode>
                <c:ptCount val="93"/>
                <c:pt idx="0">
                  <c:v>40852</c:v>
                </c:pt>
                <c:pt idx="1">
                  <c:v>40866</c:v>
                </c:pt>
                <c:pt idx="2">
                  <c:v>40873</c:v>
                </c:pt>
                <c:pt idx="3">
                  <c:v>40894</c:v>
                </c:pt>
                <c:pt idx="4">
                  <c:v>40908</c:v>
                </c:pt>
                <c:pt idx="5">
                  <c:v>40950</c:v>
                </c:pt>
                <c:pt idx="6">
                  <c:v>40992</c:v>
                </c:pt>
                <c:pt idx="7">
                  <c:v>41006</c:v>
                </c:pt>
                <c:pt idx="8">
                  <c:v>41013</c:v>
                </c:pt>
                <c:pt idx="9">
                  <c:v>41034</c:v>
                </c:pt>
                <c:pt idx="10">
                  <c:v>41041</c:v>
                </c:pt>
                <c:pt idx="11">
                  <c:v>41048</c:v>
                </c:pt>
                <c:pt idx="12">
                  <c:v>41062</c:v>
                </c:pt>
                <c:pt idx="13">
                  <c:v>41083</c:v>
                </c:pt>
                <c:pt idx="14">
                  <c:v>41097</c:v>
                </c:pt>
                <c:pt idx="15">
                  <c:v>41146</c:v>
                </c:pt>
                <c:pt idx="16">
                  <c:v>41153</c:v>
                </c:pt>
                <c:pt idx="17">
                  <c:v>41174</c:v>
                </c:pt>
                <c:pt idx="18">
                  <c:v>41181</c:v>
                </c:pt>
                <c:pt idx="19">
                  <c:v>41195</c:v>
                </c:pt>
                <c:pt idx="20">
                  <c:v>41209</c:v>
                </c:pt>
                <c:pt idx="21">
                  <c:v>41223</c:v>
                </c:pt>
                <c:pt idx="22">
                  <c:v>41230</c:v>
                </c:pt>
                <c:pt idx="23">
                  <c:v>41258</c:v>
                </c:pt>
                <c:pt idx="24">
                  <c:v>41272</c:v>
                </c:pt>
                <c:pt idx="25">
                  <c:v>41328</c:v>
                </c:pt>
                <c:pt idx="26">
                  <c:v>41356</c:v>
                </c:pt>
                <c:pt idx="27">
                  <c:v>41370</c:v>
                </c:pt>
                <c:pt idx="28">
                  <c:v>41384</c:v>
                </c:pt>
                <c:pt idx="29">
                  <c:v>41419</c:v>
                </c:pt>
                <c:pt idx="30">
                  <c:v>41426</c:v>
                </c:pt>
                <c:pt idx="31">
                  <c:v>41440</c:v>
                </c:pt>
                <c:pt idx="32">
                  <c:v>41447</c:v>
                </c:pt>
                <c:pt idx="33">
                  <c:v>41496</c:v>
                </c:pt>
                <c:pt idx="34">
                  <c:v>41503</c:v>
                </c:pt>
                <c:pt idx="35">
                  <c:v>41517</c:v>
                </c:pt>
                <c:pt idx="36">
                  <c:v>41545</c:v>
                </c:pt>
                <c:pt idx="37">
                  <c:v>41622</c:v>
                </c:pt>
                <c:pt idx="38">
                  <c:v>41643</c:v>
                </c:pt>
                <c:pt idx="39">
                  <c:v>41657</c:v>
                </c:pt>
                <c:pt idx="40">
                  <c:v>41664</c:v>
                </c:pt>
                <c:pt idx="41">
                  <c:v>41671</c:v>
                </c:pt>
                <c:pt idx="42">
                  <c:v>41713</c:v>
                </c:pt>
                <c:pt idx="43">
                  <c:v>41727</c:v>
                </c:pt>
                <c:pt idx="44">
                  <c:v>41741</c:v>
                </c:pt>
                <c:pt idx="45">
                  <c:v>41755</c:v>
                </c:pt>
                <c:pt idx="46">
                  <c:v>41769</c:v>
                </c:pt>
                <c:pt idx="47">
                  <c:v>41804</c:v>
                </c:pt>
                <c:pt idx="48">
                  <c:v>41818</c:v>
                </c:pt>
                <c:pt idx="49">
                  <c:v>41832</c:v>
                </c:pt>
                <c:pt idx="50">
                  <c:v>41853</c:v>
                </c:pt>
                <c:pt idx="51">
                  <c:v>41895</c:v>
                </c:pt>
                <c:pt idx="52">
                  <c:v>41909</c:v>
                </c:pt>
                <c:pt idx="53">
                  <c:v>41916</c:v>
                </c:pt>
                <c:pt idx="54">
                  <c:v>41923</c:v>
                </c:pt>
                <c:pt idx="55">
                  <c:v>41930</c:v>
                </c:pt>
                <c:pt idx="56">
                  <c:v>41986</c:v>
                </c:pt>
                <c:pt idx="57">
                  <c:v>42007</c:v>
                </c:pt>
                <c:pt idx="58">
                  <c:v>42014</c:v>
                </c:pt>
                <c:pt idx="59">
                  <c:v>42021</c:v>
                </c:pt>
                <c:pt idx="60">
                  <c:v>42035</c:v>
                </c:pt>
                <c:pt idx="61">
                  <c:v>42063</c:v>
                </c:pt>
                <c:pt idx="62">
                  <c:v>42070</c:v>
                </c:pt>
                <c:pt idx="63">
                  <c:v>42077</c:v>
                </c:pt>
                <c:pt idx="64">
                  <c:v>42091</c:v>
                </c:pt>
                <c:pt idx="65">
                  <c:v>42112</c:v>
                </c:pt>
                <c:pt idx="66">
                  <c:v>42126</c:v>
                </c:pt>
                <c:pt idx="67">
                  <c:v>42154</c:v>
                </c:pt>
                <c:pt idx="68">
                  <c:v>42161</c:v>
                </c:pt>
                <c:pt idx="69">
                  <c:v>42182</c:v>
                </c:pt>
                <c:pt idx="70">
                  <c:v>42189</c:v>
                </c:pt>
                <c:pt idx="71">
                  <c:v>42210</c:v>
                </c:pt>
                <c:pt idx="72">
                  <c:v>42224</c:v>
                </c:pt>
                <c:pt idx="73">
                  <c:v>42238</c:v>
                </c:pt>
                <c:pt idx="74">
                  <c:v>42252</c:v>
                </c:pt>
                <c:pt idx="75">
                  <c:v>42273</c:v>
                </c:pt>
                <c:pt idx="76">
                  <c:v>42322</c:v>
                </c:pt>
                <c:pt idx="77">
                  <c:v>42343</c:v>
                </c:pt>
                <c:pt idx="78">
                  <c:v>42350</c:v>
                </c:pt>
                <c:pt idx="79">
                  <c:v>42357</c:v>
                </c:pt>
                <c:pt idx="80">
                  <c:v>42371</c:v>
                </c:pt>
                <c:pt idx="81">
                  <c:v>42378</c:v>
                </c:pt>
                <c:pt idx="82">
                  <c:v>42385</c:v>
                </c:pt>
                <c:pt idx="83">
                  <c:v>42406</c:v>
                </c:pt>
                <c:pt idx="84">
                  <c:v>42413</c:v>
                </c:pt>
                <c:pt idx="85">
                  <c:v>42455</c:v>
                </c:pt>
                <c:pt idx="86">
                  <c:v>42469</c:v>
                </c:pt>
                <c:pt idx="87">
                  <c:v>42490</c:v>
                </c:pt>
                <c:pt idx="88">
                  <c:v>42497</c:v>
                </c:pt>
                <c:pt idx="89">
                  <c:v>42504</c:v>
                </c:pt>
                <c:pt idx="90">
                  <c:v>42532</c:v>
                </c:pt>
                <c:pt idx="91">
                  <c:v>42539</c:v>
                </c:pt>
                <c:pt idx="92">
                  <c:v>42546</c:v>
                </c:pt>
              </c:numCache>
            </c:numRef>
          </c:cat>
          <c:val>
            <c:numRef>
              <c:f>Sheet1!$B$3:$B$95</c:f>
              <c:numCache>
                <c:formatCode>#,###,##0.00</c:formatCode>
                <c:ptCount val="93"/>
                <c:pt idx="0">
                  <c:v>-0.29098000000000002</c:v>
                </c:pt>
                <c:pt idx="1">
                  <c:v>-0.58309</c:v>
                </c:pt>
                <c:pt idx="2">
                  <c:v>-0.48875999999999997</c:v>
                </c:pt>
                <c:pt idx="3">
                  <c:v>-0.29070000000000001</c:v>
                </c:pt>
                <c:pt idx="4">
                  <c:v>0.10339</c:v>
                </c:pt>
                <c:pt idx="5">
                  <c:v>0.18939</c:v>
                </c:pt>
                <c:pt idx="6">
                  <c:v>9.3369999999999995E-2</c:v>
                </c:pt>
                <c:pt idx="7">
                  <c:v>-9.3390000000000001E-2</c:v>
                </c:pt>
                <c:pt idx="8">
                  <c:v>0</c:v>
                </c:pt>
                <c:pt idx="9">
                  <c:v>-0.37243999999999999</c:v>
                </c:pt>
                <c:pt idx="10">
                  <c:v>-9.3390000000000001E-2</c:v>
                </c:pt>
                <c:pt idx="11">
                  <c:v>-0.9355</c:v>
                </c:pt>
                <c:pt idx="12">
                  <c:v>-0.56555</c:v>
                </c:pt>
                <c:pt idx="13">
                  <c:v>0.18819</c:v>
                </c:pt>
                <c:pt idx="14">
                  <c:v>0.18834000000000001</c:v>
                </c:pt>
                <c:pt idx="15">
                  <c:v>-9.1619999999999993E-2</c:v>
                </c:pt>
                <c:pt idx="16">
                  <c:v>-0.1835</c:v>
                </c:pt>
                <c:pt idx="17">
                  <c:v>-0.18059</c:v>
                </c:pt>
                <c:pt idx="18">
                  <c:v>-0.45256000000000002</c:v>
                </c:pt>
                <c:pt idx="19">
                  <c:v>-9.1079999999999994E-2</c:v>
                </c:pt>
                <c:pt idx="20">
                  <c:v>-0.63978000000000002</c:v>
                </c:pt>
                <c:pt idx="21">
                  <c:v>-9.1749999999999998E-2</c:v>
                </c:pt>
                <c:pt idx="22">
                  <c:v>-9.1740000000000002E-2</c:v>
                </c:pt>
                <c:pt idx="23">
                  <c:v>0.63522000000000001</c:v>
                </c:pt>
                <c:pt idx="24">
                  <c:v>-0.31619000000000003</c:v>
                </c:pt>
                <c:pt idx="25">
                  <c:v>-8.8840000000000002E-2</c:v>
                </c:pt>
                <c:pt idx="26">
                  <c:v>-0.17604</c:v>
                </c:pt>
                <c:pt idx="27">
                  <c:v>0</c:v>
                </c:pt>
                <c:pt idx="28">
                  <c:v>-0.17651</c:v>
                </c:pt>
                <c:pt idx="29">
                  <c:v>-0.1736</c:v>
                </c:pt>
                <c:pt idx="30">
                  <c:v>-0.43475000000000003</c:v>
                </c:pt>
                <c:pt idx="31">
                  <c:v>-0.17519999999999999</c:v>
                </c:pt>
                <c:pt idx="32">
                  <c:v>-1.0525500000000001</c:v>
                </c:pt>
                <c:pt idx="33">
                  <c:v>0</c:v>
                </c:pt>
                <c:pt idx="34">
                  <c:v>-0.35399999999999998</c:v>
                </c:pt>
                <c:pt idx="35">
                  <c:v>-0.26666000000000001</c:v>
                </c:pt>
                <c:pt idx="36">
                  <c:v>-8.813E-2</c:v>
                </c:pt>
                <c:pt idx="37">
                  <c:v>-0.17416999999999999</c:v>
                </c:pt>
                <c:pt idx="38">
                  <c:v>-0.17515</c:v>
                </c:pt>
                <c:pt idx="39">
                  <c:v>0.34938999999999998</c:v>
                </c:pt>
                <c:pt idx="40">
                  <c:v>-0.26108999999999999</c:v>
                </c:pt>
                <c:pt idx="41">
                  <c:v>-8.7309999999999999E-2</c:v>
                </c:pt>
                <c:pt idx="42">
                  <c:v>-0.17288000000000001</c:v>
                </c:pt>
                <c:pt idx="43">
                  <c:v>0</c:v>
                </c:pt>
                <c:pt idx="44">
                  <c:v>-0.34750999999999999</c:v>
                </c:pt>
                <c:pt idx="45">
                  <c:v>8.6900000000000005E-2</c:v>
                </c:pt>
                <c:pt idx="46">
                  <c:v>0.25949</c:v>
                </c:pt>
                <c:pt idx="47">
                  <c:v>0</c:v>
                </c:pt>
                <c:pt idx="48">
                  <c:v>0</c:v>
                </c:pt>
                <c:pt idx="49">
                  <c:v>-0.25597999999999999</c:v>
                </c:pt>
                <c:pt idx="50">
                  <c:v>-0.59682999999999997</c:v>
                </c:pt>
                <c:pt idx="51">
                  <c:v>-0.16972999999999999</c:v>
                </c:pt>
                <c:pt idx="52">
                  <c:v>-0.42548999999999998</c:v>
                </c:pt>
                <c:pt idx="53">
                  <c:v>-0.28949999999999998</c:v>
                </c:pt>
                <c:pt idx="54">
                  <c:v>-0.51729999999999998</c:v>
                </c:pt>
                <c:pt idx="55">
                  <c:v>-0.25995000000000001</c:v>
                </c:pt>
                <c:pt idx="56">
                  <c:v>-0.60036999999999996</c:v>
                </c:pt>
                <c:pt idx="57">
                  <c:v>0</c:v>
                </c:pt>
                <c:pt idx="58">
                  <c:v>8.7249999999999994E-2</c:v>
                </c:pt>
                <c:pt idx="59">
                  <c:v>0</c:v>
                </c:pt>
                <c:pt idx="60">
                  <c:v>-0.17366999999999999</c:v>
                </c:pt>
                <c:pt idx="61">
                  <c:v>8.5830000000000004E-2</c:v>
                </c:pt>
                <c:pt idx="62">
                  <c:v>-0.25712000000000002</c:v>
                </c:pt>
                <c:pt idx="63">
                  <c:v>0</c:v>
                </c:pt>
                <c:pt idx="64">
                  <c:v>-0.34155000000000002</c:v>
                </c:pt>
                <c:pt idx="65">
                  <c:v>-8.5720000000000005E-2</c:v>
                </c:pt>
                <c:pt idx="66">
                  <c:v>-0.34244000000000002</c:v>
                </c:pt>
                <c:pt idx="67">
                  <c:v>-0.25599</c:v>
                </c:pt>
                <c:pt idx="68">
                  <c:v>-0.25664999999999999</c:v>
                </c:pt>
                <c:pt idx="69">
                  <c:v>-0.34303</c:v>
                </c:pt>
                <c:pt idx="70">
                  <c:v>-0.66269999999999996</c:v>
                </c:pt>
                <c:pt idx="71">
                  <c:v>-0.78129000000000004</c:v>
                </c:pt>
                <c:pt idx="72">
                  <c:v>-0.61080000000000001</c:v>
                </c:pt>
                <c:pt idx="73">
                  <c:v>-0.96655000000000002</c:v>
                </c:pt>
                <c:pt idx="74">
                  <c:v>-0.35394999999999999</c:v>
                </c:pt>
                <c:pt idx="75">
                  <c:v>-0.70923000000000003</c:v>
                </c:pt>
                <c:pt idx="76">
                  <c:v>-0.79783000000000004</c:v>
                </c:pt>
                <c:pt idx="77">
                  <c:v>-0.17743</c:v>
                </c:pt>
                <c:pt idx="78">
                  <c:v>-1.0666599999999999</c:v>
                </c:pt>
                <c:pt idx="79">
                  <c:v>-0.44924999999999998</c:v>
                </c:pt>
                <c:pt idx="80">
                  <c:v>-9.0829999999999994E-2</c:v>
                </c:pt>
                <c:pt idx="81">
                  <c:v>-1</c:v>
                </c:pt>
                <c:pt idx="82">
                  <c:v>-1.1019300000000001</c:v>
                </c:pt>
                <c:pt idx="83">
                  <c:v>-0.82950000000000002</c:v>
                </c:pt>
                <c:pt idx="84">
                  <c:v>-1.0223100000000001</c:v>
                </c:pt>
                <c:pt idx="85">
                  <c:v>-0.27100000000000002</c:v>
                </c:pt>
                <c:pt idx="86">
                  <c:v>-9.1249999999999998E-2</c:v>
                </c:pt>
                <c:pt idx="87">
                  <c:v>0.18060999999999999</c:v>
                </c:pt>
                <c:pt idx="88">
                  <c:v>-9.0179999999999996E-2</c:v>
                </c:pt>
                <c:pt idx="89">
                  <c:v>9.0260000000000007E-2</c:v>
                </c:pt>
                <c:pt idx="90">
                  <c:v>0.17891000000000001</c:v>
                </c:pt>
                <c:pt idx="91">
                  <c:v>-0.53569</c:v>
                </c:pt>
                <c:pt idx="92">
                  <c:v>-0.44888</c:v>
                </c:pt>
              </c:numCache>
            </c:numRef>
          </c:val>
        </c:ser>
        <c:ser>
          <c:idx val="1"/>
          <c:order val="1"/>
          <c:tx>
            <c:strRef>
              <c:f>Sheet1!$C$2</c:f>
              <c:strCache>
                <c:ptCount val="1"/>
                <c:pt idx="0">
                  <c:v>R1000</c:v>
                </c:pt>
              </c:strCache>
            </c:strRef>
          </c:tx>
          <c:spPr>
            <a:solidFill>
              <a:srgbClr val="C0C0C0"/>
            </a:solidFill>
          </c:spPr>
          <c:invertIfNegative val="0"/>
          <c:cat>
            <c:numRef>
              <c:f>Sheet1!$A$3:$A$95</c:f>
              <c:numCache>
                <c:formatCode>m/d/yyyy</c:formatCode>
                <c:ptCount val="93"/>
                <c:pt idx="0">
                  <c:v>40852</c:v>
                </c:pt>
                <c:pt idx="1">
                  <c:v>40866</c:v>
                </c:pt>
                <c:pt idx="2">
                  <c:v>40873</c:v>
                </c:pt>
                <c:pt idx="3">
                  <c:v>40894</c:v>
                </c:pt>
                <c:pt idx="4">
                  <c:v>40908</c:v>
                </c:pt>
                <c:pt idx="5">
                  <c:v>40950</c:v>
                </c:pt>
                <c:pt idx="6">
                  <c:v>40992</c:v>
                </c:pt>
                <c:pt idx="7">
                  <c:v>41006</c:v>
                </c:pt>
                <c:pt idx="8">
                  <c:v>41013</c:v>
                </c:pt>
                <c:pt idx="9">
                  <c:v>41034</c:v>
                </c:pt>
                <c:pt idx="10">
                  <c:v>41041</c:v>
                </c:pt>
                <c:pt idx="11">
                  <c:v>41048</c:v>
                </c:pt>
                <c:pt idx="12">
                  <c:v>41062</c:v>
                </c:pt>
                <c:pt idx="13">
                  <c:v>41083</c:v>
                </c:pt>
                <c:pt idx="14">
                  <c:v>41097</c:v>
                </c:pt>
                <c:pt idx="15">
                  <c:v>41146</c:v>
                </c:pt>
                <c:pt idx="16">
                  <c:v>41153</c:v>
                </c:pt>
                <c:pt idx="17">
                  <c:v>41174</c:v>
                </c:pt>
                <c:pt idx="18">
                  <c:v>41181</c:v>
                </c:pt>
                <c:pt idx="19">
                  <c:v>41195</c:v>
                </c:pt>
                <c:pt idx="20">
                  <c:v>41209</c:v>
                </c:pt>
                <c:pt idx="21">
                  <c:v>41223</c:v>
                </c:pt>
                <c:pt idx="22">
                  <c:v>41230</c:v>
                </c:pt>
                <c:pt idx="23">
                  <c:v>41258</c:v>
                </c:pt>
                <c:pt idx="24">
                  <c:v>41272</c:v>
                </c:pt>
                <c:pt idx="25">
                  <c:v>41328</c:v>
                </c:pt>
                <c:pt idx="26">
                  <c:v>41356</c:v>
                </c:pt>
                <c:pt idx="27">
                  <c:v>41370</c:v>
                </c:pt>
                <c:pt idx="28">
                  <c:v>41384</c:v>
                </c:pt>
                <c:pt idx="29">
                  <c:v>41419</c:v>
                </c:pt>
                <c:pt idx="30">
                  <c:v>41426</c:v>
                </c:pt>
                <c:pt idx="31">
                  <c:v>41440</c:v>
                </c:pt>
                <c:pt idx="32">
                  <c:v>41447</c:v>
                </c:pt>
                <c:pt idx="33">
                  <c:v>41496</c:v>
                </c:pt>
                <c:pt idx="34">
                  <c:v>41503</c:v>
                </c:pt>
                <c:pt idx="35">
                  <c:v>41517</c:v>
                </c:pt>
                <c:pt idx="36">
                  <c:v>41545</c:v>
                </c:pt>
                <c:pt idx="37">
                  <c:v>41622</c:v>
                </c:pt>
                <c:pt idx="38">
                  <c:v>41643</c:v>
                </c:pt>
                <c:pt idx="39">
                  <c:v>41657</c:v>
                </c:pt>
                <c:pt idx="40">
                  <c:v>41664</c:v>
                </c:pt>
                <c:pt idx="41">
                  <c:v>41671</c:v>
                </c:pt>
                <c:pt idx="42">
                  <c:v>41713</c:v>
                </c:pt>
                <c:pt idx="43">
                  <c:v>41727</c:v>
                </c:pt>
                <c:pt idx="44">
                  <c:v>41741</c:v>
                </c:pt>
                <c:pt idx="45">
                  <c:v>41755</c:v>
                </c:pt>
                <c:pt idx="46">
                  <c:v>41769</c:v>
                </c:pt>
                <c:pt idx="47">
                  <c:v>41804</c:v>
                </c:pt>
                <c:pt idx="48">
                  <c:v>41818</c:v>
                </c:pt>
                <c:pt idx="49">
                  <c:v>41832</c:v>
                </c:pt>
                <c:pt idx="50">
                  <c:v>41853</c:v>
                </c:pt>
                <c:pt idx="51">
                  <c:v>41895</c:v>
                </c:pt>
                <c:pt idx="52">
                  <c:v>41909</c:v>
                </c:pt>
                <c:pt idx="53">
                  <c:v>41916</c:v>
                </c:pt>
                <c:pt idx="54">
                  <c:v>41923</c:v>
                </c:pt>
                <c:pt idx="55">
                  <c:v>41930</c:v>
                </c:pt>
                <c:pt idx="56">
                  <c:v>41986</c:v>
                </c:pt>
                <c:pt idx="57">
                  <c:v>42007</c:v>
                </c:pt>
                <c:pt idx="58">
                  <c:v>42014</c:v>
                </c:pt>
                <c:pt idx="59">
                  <c:v>42021</c:v>
                </c:pt>
                <c:pt idx="60">
                  <c:v>42035</c:v>
                </c:pt>
                <c:pt idx="61">
                  <c:v>42063</c:v>
                </c:pt>
                <c:pt idx="62">
                  <c:v>42070</c:v>
                </c:pt>
                <c:pt idx="63">
                  <c:v>42077</c:v>
                </c:pt>
                <c:pt idx="64">
                  <c:v>42091</c:v>
                </c:pt>
                <c:pt idx="65">
                  <c:v>42112</c:v>
                </c:pt>
                <c:pt idx="66">
                  <c:v>42126</c:v>
                </c:pt>
                <c:pt idx="67">
                  <c:v>42154</c:v>
                </c:pt>
                <c:pt idx="68">
                  <c:v>42161</c:v>
                </c:pt>
                <c:pt idx="69">
                  <c:v>42182</c:v>
                </c:pt>
                <c:pt idx="70">
                  <c:v>42189</c:v>
                </c:pt>
                <c:pt idx="71">
                  <c:v>42210</c:v>
                </c:pt>
                <c:pt idx="72">
                  <c:v>42224</c:v>
                </c:pt>
                <c:pt idx="73">
                  <c:v>42238</c:v>
                </c:pt>
                <c:pt idx="74">
                  <c:v>42252</c:v>
                </c:pt>
                <c:pt idx="75">
                  <c:v>42273</c:v>
                </c:pt>
                <c:pt idx="76">
                  <c:v>42322</c:v>
                </c:pt>
                <c:pt idx="77">
                  <c:v>42343</c:v>
                </c:pt>
                <c:pt idx="78">
                  <c:v>42350</c:v>
                </c:pt>
                <c:pt idx="79">
                  <c:v>42357</c:v>
                </c:pt>
                <c:pt idx="80">
                  <c:v>42371</c:v>
                </c:pt>
                <c:pt idx="81">
                  <c:v>42378</c:v>
                </c:pt>
                <c:pt idx="82">
                  <c:v>42385</c:v>
                </c:pt>
                <c:pt idx="83">
                  <c:v>42406</c:v>
                </c:pt>
                <c:pt idx="84">
                  <c:v>42413</c:v>
                </c:pt>
                <c:pt idx="85">
                  <c:v>42455</c:v>
                </c:pt>
                <c:pt idx="86">
                  <c:v>42469</c:v>
                </c:pt>
                <c:pt idx="87">
                  <c:v>42490</c:v>
                </c:pt>
                <c:pt idx="88">
                  <c:v>42497</c:v>
                </c:pt>
                <c:pt idx="89">
                  <c:v>42504</c:v>
                </c:pt>
                <c:pt idx="90">
                  <c:v>42532</c:v>
                </c:pt>
                <c:pt idx="91">
                  <c:v>42539</c:v>
                </c:pt>
                <c:pt idx="92">
                  <c:v>42546</c:v>
                </c:pt>
              </c:numCache>
            </c:numRef>
          </c:cat>
          <c:val>
            <c:numRef>
              <c:f>Sheet1!$C$3:$C$95</c:f>
              <c:numCache>
                <c:formatCode>#,###,##0.00</c:formatCode>
                <c:ptCount val="93"/>
                <c:pt idx="0">
                  <c:v>-2.3156599999999998</c:v>
                </c:pt>
                <c:pt idx="1">
                  <c:v>-3.72512</c:v>
                </c:pt>
                <c:pt idx="2">
                  <c:v>-4.6540999999999997</c:v>
                </c:pt>
                <c:pt idx="3">
                  <c:v>-2.8349700000000002</c:v>
                </c:pt>
                <c:pt idx="4">
                  <c:v>-0.58291999999999999</c:v>
                </c:pt>
                <c:pt idx="5">
                  <c:v>-0.15229999999999999</c:v>
                </c:pt>
                <c:pt idx="6">
                  <c:v>-0.53508999999999995</c:v>
                </c:pt>
                <c:pt idx="7">
                  <c:v>-0.68117000000000005</c:v>
                </c:pt>
                <c:pt idx="8">
                  <c:v>-1.94119</c:v>
                </c:pt>
                <c:pt idx="9">
                  <c:v>-2.5045600000000001</c:v>
                </c:pt>
                <c:pt idx="10">
                  <c:v>-0.98717999999999995</c:v>
                </c:pt>
                <c:pt idx="11">
                  <c:v>-4.4728000000000003</c:v>
                </c:pt>
                <c:pt idx="12">
                  <c:v>-3.0876299999999999</c:v>
                </c:pt>
                <c:pt idx="13">
                  <c:v>-0.5151</c:v>
                </c:pt>
                <c:pt idx="14">
                  <c:v>-0.37026999999999999</c:v>
                </c:pt>
                <c:pt idx="15">
                  <c:v>-0.46195999999999998</c:v>
                </c:pt>
                <c:pt idx="16">
                  <c:v>-0.21870000000000001</c:v>
                </c:pt>
                <c:pt idx="17">
                  <c:v>-0.50592999999999999</c:v>
                </c:pt>
                <c:pt idx="18">
                  <c:v>-1.32016</c:v>
                </c:pt>
                <c:pt idx="19">
                  <c:v>-2.17103</c:v>
                </c:pt>
                <c:pt idx="20">
                  <c:v>-1.4708600000000001</c:v>
                </c:pt>
                <c:pt idx="21">
                  <c:v>-2.2730800000000002</c:v>
                </c:pt>
                <c:pt idx="22">
                  <c:v>-1.37826</c:v>
                </c:pt>
                <c:pt idx="23">
                  <c:v>-0.23610999999999999</c:v>
                </c:pt>
                <c:pt idx="24">
                  <c:v>-1.85415</c:v>
                </c:pt>
                <c:pt idx="25">
                  <c:v>-0.32940999999999998</c:v>
                </c:pt>
                <c:pt idx="26">
                  <c:v>-0.22789000000000001</c:v>
                </c:pt>
                <c:pt idx="27">
                  <c:v>-1.14758</c:v>
                </c:pt>
                <c:pt idx="28">
                  <c:v>-2.1364800000000002</c:v>
                </c:pt>
                <c:pt idx="29">
                  <c:v>-1.13001</c:v>
                </c:pt>
                <c:pt idx="30">
                  <c:v>-1.04244</c:v>
                </c:pt>
                <c:pt idx="31">
                  <c:v>-0.92525999999999997</c:v>
                </c:pt>
                <c:pt idx="32">
                  <c:v>-2.2069700000000001</c:v>
                </c:pt>
                <c:pt idx="33">
                  <c:v>-0.96931</c:v>
                </c:pt>
                <c:pt idx="34">
                  <c:v>-2.1061999999999999</c:v>
                </c:pt>
                <c:pt idx="35">
                  <c:v>-1.7911900000000001</c:v>
                </c:pt>
                <c:pt idx="36">
                  <c:v>-0.85797000000000001</c:v>
                </c:pt>
                <c:pt idx="37">
                  <c:v>-1.48116</c:v>
                </c:pt>
                <c:pt idx="38">
                  <c:v>-0.44962000000000002</c:v>
                </c:pt>
                <c:pt idx="39">
                  <c:v>-0.14760000000000001</c:v>
                </c:pt>
                <c:pt idx="40">
                  <c:v>-2.5851000000000002</c:v>
                </c:pt>
                <c:pt idx="41">
                  <c:v>-0.32484000000000002</c:v>
                </c:pt>
                <c:pt idx="42">
                  <c:v>-1.88964</c:v>
                </c:pt>
                <c:pt idx="43">
                  <c:v>-0.59443999999999997</c:v>
                </c:pt>
                <c:pt idx="44">
                  <c:v>-2.6984900000000001</c:v>
                </c:pt>
                <c:pt idx="45">
                  <c:v>-9.8790000000000003E-2</c:v>
                </c:pt>
                <c:pt idx="46">
                  <c:v>-0.14779</c:v>
                </c:pt>
                <c:pt idx="47">
                  <c:v>-0.63014000000000003</c:v>
                </c:pt>
                <c:pt idx="48">
                  <c:v>-3.8269999999999998E-2</c:v>
                </c:pt>
                <c:pt idx="49">
                  <c:v>-1.01597</c:v>
                </c:pt>
                <c:pt idx="50">
                  <c:v>-2.6109300000000002</c:v>
                </c:pt>
                <c:pt idx="51">
                  <c:v>-1.0455099999999999</c:v>
                </c:pt>
                <c:pt idx="52">
                  <c:v>-1.45241</c:v>
                </c:pt>
                <c:pt idx="53">
                  <c:v>-0.77288999999999997</c:v>
                </c:pt>
                <c:pt idx="54">
                  <c:v>-3.3225799999999999</c:v>
                </c:pt>
                <c:pt idx="55">
                  <c:v>-0.74887999999999999</c:v>
                </c:pt>
                <c:pt idx="56">
                  <c:v>-3.4636399999999998</c:v>
                </c:pt>
                <c:pt idx="57">
                  <c:v>-1.3479099999999999</c:v>
                </c:pt>
                <c:pt idx="58">
                  <c:v>-0.60136999999999996</c:v>
                </c:pt>
                <c:pt idx="59">
                  <c:v>-1.1809499999999999</c:v>
                </c:pt>
                <c:pt idx="60">
                  <c:v>-2.59463</c:v>
                </c:pt>
                <c:pt idx="61">
                  <c:v>-0.28400999999999998</c:v>
                </c:pt>
                <c:pt idx="62">
                  <c:v>-1.4662900000000001</c:v>
                </c:pt>
                <c:pt idx="63">
                  <c:v>-0.66976999999999998</c:v>
                </c:pt>
                <c:pt idx="64">
                  <c:v>-2.1572399999999998</c:v>
                </c:pt>
                <c:pt idx="65">
                  <c:v>-0.99246000000000001</c:v>
                </c:pt>
                <c:pt idx="66">
                  <c:v>-0.56923999999999997</c:v>
                </c:pt>
                <c:pt idx="67">
                  <c:v>-0.84011000000000002</c:v>
                </c:pt>
                <c:pt idx="68">
                  <c:v>-0.55440999999999996</c:v>
                </c:pt>
                <c:pt idx="69">
                  <c:v>-0.42566999999999999</c:v>
                </c:pt>
                <c:pt idx="70">
                  <c:v>-1.16065</c:v>
                </c:pt>
                <c:pt idx="71">
                  <c:v>-2.1598099999999998</c:v>
                </c:pt>
                <c:pt idx="72">
                  <c:v>-1.1981900000000001</c:v>
                </c:pt>
                <c:pt idx="73">
                  <c:v>-5.6775599999999997</c:v>
                </c:pt>
                <c:pt idx="74">
                  <c:v>-3.26966</c:v>
                </c:pt>
                <c:pt idx="75">
                  <c:v>-1.5626500000000001</c:v>
                </c:pt>
                <c:pt idx="76">
                  <c:v>-3.5662099999999999</c:v>
                </c:pt>
                <c:pt idx="77">
                  <c:v>-3.5909999999999997E-2</c:v>
                </c:pt>
                <c:pt idx="78">
                  <c:v>-3.8034699999999999</c:v>
                </c:pt>
                <c:pt idx="79">
                  <c:v>-0.31841000000000003</c:v>
                </c:pt>
                <c:pt idx="80">
                  <c:v>-0.80345</c:v>
                </c:pt>
                <c:pt idx="81">
                  <c:v>-5.9841100000000003</c:v>
                </c:pt>
                <c:pt idx="82">
                  <c:v>-2.3829500000000001</c:v>
                </c:pt>
                <c:pt idx="83">
                  <c:v>-3.1011000000000002</c:v>
                </c:pt>
                <c:pt idx="84">
                  <c:v>-0.91066999999999998</c:v>
                </c:pt>
                <c:pt idx="85">
                  <c:v>-0.68291999999999997</c:v>
                </c:pt>
                <c:pt idx="86">
                  <c:v>-1.1397900000000001</c:v>
                </c:pt>
                <c:pt idx="87">
                  <c:v>-1.2249300000000001</c:v>
                </c:pt>
                <c:pt idx="88">
                  <c:v>-0.43454999999999999</c:v>
                </c:pt>
                <c:pt idx="89">
                  <c:v>-0.46860000000000002</c:v>
                </c:pt>
                <c:pt idx="90">
                  <c:v>-0.17965</c:v>
                </c:pt>
                <c:pt idx="91">
                  <c:v>-1.10242</c:v>
                </c:pt>
                <c:pt idx="92">
                  <c:v>-1.6314599999999999</c:v>
                </c:pt>
              </c:numCache>
            </c:numRef>
          </c:val>
        </c:ser>
        <c:dLbls>
          <c:showLegendKey val="0"/>
          <c:showVal val="0"/>
          <c:showCatName val="0"/>
          <c:showSerName val="0"/>
          <c:showPercent val="0"/>
          <c:showBubbleSize val="0"/>
        </c:dLbls>
        <c:gapWidth val="60"/>
        <c:axId val="250669024"/>
        <c:axId val="250671768"/>
      </c:barChart>
      <c:catAx>
        <c:axId val="250669024"/>
        <c:scaling>
          <c:orientation val="minMax"/>
        </c:scaling>
        <c:delete val="0"/>
        <c:axPos val="b"/>
        <c:numFmt formatCode="m/d/yyyy" sourceLinked="1"/>
        <c:majorTickMark val="none"/>
        <c:minorTickMark val="none"/>
        <c:tickLblPos val="low"/>
        <c:txPr>
          <a:bodyPr rot="-2700000"/>
          <a:lstStyle/>
          <a:p>
            <a:pPr>
              <a:defRPr sz="800">
                <a:latin typeface="Calibri" panose="020F0502020204030204" pitchFamily="34" charset="0"/>
              </a:defRPr>
            </a:pPr>
            <a:endParaRPr lang="en-US"/>
          </a:p>
        </c:txPr>
        <c:crossAx val="250671768"/>
        <c:crosses val="autoZero"/>
        <c:auto val="0"/>
        <c:lblAlgn val="ctr"/>
        <c:lblOffset val="100"/>
        <c:noMultiLvlLbl val="0"/>
      </c:catAx>
      <c:valAx>
        <c:axId val="250671768"/>
        <c:scaling>
          <c:orientation val="minMax"/>
        </c:scaling>
        <c:delete val="0"/>
        <c:axPos val="l"/>
        <c:majorGridlines/>
        <c:numFmt formatCode="#,###,##0.00" sourceLinked="1"/>
        <c:majorTickMark val="none"/>
        <c:minorTickMark val="none"/>
        <c:tickLblPos val="nextTo"/>
        <c:txPr>
          <a:bodyPr/>
          <a:lstStyle/>
          <a:p>
            <a:pPr>
              <a:defRPr sz="800">
                <a:latin typeface="Calibri" panose="020F0502020204030204" pitchFamily="34" charset="0"/>
              </a:defRPr>
            </a:pPr>
            <a:endParaRPr lang="en-US"/>
          </a:p>
        </c:txPr>
        <c:crossAx val="250669024"/>
        <c:crosses val="autoZero"/>
        <c:crossBetween val="between"/>
      </c:valAx>
    </c:plotArea>
    <c:legend>
      <c:legendPos val="r"/>
      <c:layout>
        <c:manualLayout>
          <c:xMode val="edge"/>
          <c:yMode val="edge"/>
          <c:x val="0.70360562333291699"/>
          <c:y val="0.55996772821762075"/>
          <c:w val="7.7604540937237329E-2"/>
          <c:h val="0.10739666450379672"/>
        </c:manualLayout>
      </c:layout>
      <c:overlay val="1"/>
      <c:txPr>
        <a:bodyPr/>
        <a:lstStyle/>
        <a:p>
          <a:pPr>
            <a:defRPr>
              <a:latin typeface="Calibri" panose="020F0502020204030204" pitchFamily="34" charset="0"/>
            </a:defRPr>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71624-D794-B64A-A1E8-BDFCA6F81B40}"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2E625252-0F1A-4B42-8548-306F2C798F56}">
      <dgm:prSet phldrT="[Text]"/>
      <dgm:spPr>
        <a:solidFill>
          <a:schemeClr val="accent4">
            <a:lumMod val="65000"/>
            <a:lumOff val="35000"/>
          </a:schemeClr>
        </a:solidFill>
        <a:ln w="19050" cmpd="sng">
          <a:solidFill>
            <a:srgbClr val="FFFFFF"/>
          </a:solidFill>
        </a:ln>
      </dgm:spPr>
      <dgm:t>
        <a:bodyPr/>
        <a:lstStyle/>
        <a:p>
          <a:r>
            <a:rPr lang="en-US" b="1" dirty="0" smtClean="0">
              <a:solidFill>
                <a:schemeClr val="bg1"/>
              </a:solidFill>
              <a:latin typeface="Calibri" panose="020F0502020204030204" pitchFamily="34" charset="0"/>
              <a:cs typeface="Calibri" panose="020F0502020204030204" pitchFamily="34" charset="0"/>
            </a:rPr>
            <a:t>PASSPORT CAPITAL</a:t>
          </a:r>
        </a:p>
        <a:p>
          <a:r>
            <a:rPr lang="en-US" i="1" dirty="0" smtClean="0">
              <a:solidFill>
                <a:schemeClr val="tx1"/>
              </a:solidFill>
              <a:latin typeface="Calibri" pitchFamily="34" charset="0"/>
            </a:rPr>
            <a:t>Long-Short Equity</a:t>
          </a:r>
          <a:endParaRPr lang="en-US" b="0" i="1" dirty="0">
            <a:solidFill>
              <a:schemeClr val="tx1"/>
            </a:solidFill>
            <a:latin typeface="Calibri" panose="020F0502020204030204" pitchFamily="34" charset="0"/>
            <a:cs typeface="Calibri" panose="020F0502020204030204" pitchFamily="34" charset="0"/>
          </a:endParaRPr>
        </a:p>
      </dgm:t>
    </dgm:pt>
    <dgm:pt modelId="{A74463F2-81CA-40EE-9F39-35F1F120BCE9}" type="parTrans" cxnId="{BA5A7000-63D7-4296-A5D3-14BC74BB64C5}">
      <dgm:prSet/>
      <dgm:spPr/>
      <dgm:t>
        <a:bodyPr/>
        <a:lstStyle/>
        <a:p>
          <a:endParaRPr lang="en-US"/>
        </a:p>
      </dgm:t>
    </dgm:pt>
    <dgm:pt modelId="{5E78702B-3B48-482D-B3B7-CC5A3684F50D}" type="sibTrans" cxnId="{BA5A7000-63D7-4296-A5D3-14BC74BB64C5}">
      <dgm:prSet/>
      <dgm:spPr/>
      <dgm:t>
        <a:bodyPr/>
        <a:lstStyle/>
        <a:p>
          <a:endParaRPr lang="en-US"/>
        </a:p>
      </dgm:t>
    </dgm:pt>
    <dgm:pt modelId="{FB332651-A568-4E0C-8D7E-CB37BC37EF9C}">
      <dgm:prSet phldrT="[Text]"/>
      <dgm:spPr>
        <a:solidFill>
          <a:srgbClr val="ACA092"/>
        </a:solidFill>
        <a:ln w="19050" cmpd="sng">
          <a:solidFill>
            <a:srgbClr val="FFFFFF"/>
          </a:solidFill>
        </a:ln>
      </dgm:spPr>
      <dgm:t>
        <a:bodyPr/>
        <a:lstStyle/>
        <a:p>
          <a:r>
            <a:rPr lang="en-US" b="1" dirty="0" smtClean="0">
              <a:solidFill>
                <a:srgbClr val="FFFFFF"/>
              </a:solidFill>
              <a:latin typeface="Calibri" pitchFamily="34" charset="0"/>
              <a:cs typeface="Calibri" panose="020F0502020204030204" pitchFamily="34" charset="0"/>
            </a:rPr>
            <a:t>FIRST PACIFIC ADVISORS</a:t>
          </a:r>
        </a:p>
        <a:p>
          <a:r>
            <a:rPr lang="en-US" b="0" i="1" dirty="0" smtClean="0">
              <a:solidFill>
                <a:srgbClr val="000000"/>
              </a:solidFill>
              <a:latin typeface="Calibri" pitchFamily="34" charset="0"/>
              <a:cs typeface="Calibri" panose="020F0502020204030204" pitchFamily="34" charset="0"/>
            </a:rPr>
            <a:t>Contrarian Opportunity</a:t>
          </a:r>
          <a:endParaRPr lang="en-US" dirty="0">
            <a:solidFill>
              <a:srgbClr val="000000"/>
            </a:solidFill>
            <a:latin typeface="Calibri" panose="020F0502020204030204" pitchFamily="34" charset="0"/>
            <a:cs typeface="Calibri" panose="020F0502020204030204" pitchFamily="34" charset="0"/>
          </a:endParaRPr>
        </a:p>
      </dgm:t>
    </dgm:pt>
    <dgm:pt modelId="{CC05FFDA-B19D-4F9F-ABA9-8B5F976F93DA}" type="parTrans" cxnId="{7DC0CF37-49FB-466A-8908-E2B3B28577FD}">
      <dgm:prSet/>
      <dgm:spPr/>
      <dgm:t>
        <a:bodyPr/>
        <a:lstStyle/>
        <a:p>
          <a:endParaRPr lang="en-US"/>
        </a:p>
      </dgm:t>
    </dgm:pt>
    <dgm:pt modelId="{1211096B-990E-4EBD-9FB6-BB7F53736F51}" type="sibTrans" cxnId="{7DC0CF37-49FB-466A-8908-E2B3B28577FD}">
      <dgm:prSet/>
      <dgm:spPr/>
      <dgm:t>
        <a:bodyPr/>
        <a:lstStyle/>
        <a:p>
          <a:endParaRPr lang="en-US"/>
        </a:p>
      </dgm:t>
    </dgm:pt>
    <dgm:pt modelId="{48F7BAE7-2709-4CA9-A76E-9DF062905314}">
      <dgm:prSet phldrT="[Text]"/>
      <dgm:spPr>
        <a:solidFill>
          <a:srgbClr val="9D9D9D"/>
        </a:solidFill>
        <a:ln w="19050" cmpd="sng">
          <a:solidFill>
            <a:srgbClr val="FFFFFF"/>
          </a:solidFill>
        </a:ln>
      </dgm:spPr>
      <dgm:t>
        <a:bodyPr/>
        <a:lstStyle/>
        <a:p>
          <a:r>
            <a:rPr lang="en-US" b="1" i="0" dirty="0" smtClean="0">
              <a:solidFill>
                <a:srgbClr val="FFFFFF"/>
              </a:solidFill>
              <a:latin typeface="Calibri" pitchFamily="34" charset="0"/>
              <a:cs typeface="Calibri" panose="020F0502020204030204" pitchFamily="34" charset="0"/>
            </a:rPr>
            <a:t>WATER ISLAND CAPITAL</a:t>
          </a:r>
        </a:p>
        <a:p>
          <a:r>
            <a:rPr lang="en-US" b="0" i="1" dirty="0" smtClean="0">
              <a:solidFill>
                <a:srgbClr val="000000"/>
              </a:solidFill>
              <a:latin typeface="Calibri" pitchFamily="34" charset="0"/>
              <a:cs typeface="Calibri" panose="020F0502020204030204" pitchFamily="34" charset="0"/>
            </a:rPr>
            <a:t>Arbitrage   Strategy</a:t>
          </a:r>
          <a:endParaRPr lang="en-US" dirty="0">
            <a:solidFill>
              <a:srgbClr val="000000"/>
            </a:solidFill>
            <a:latin typeface="Calibri" panose="020F0502020204030204" pitchFamily="34" charset="0"/>
            <a:cs typeface="Calibri" panose="020F0502020204030204" pitchFamily="34" charset="0"/>
          </a:endParaRPr>
        </a:p>
      </dgm:t>
    </dgm:pt>
    <dgm:pt modelId="{C47CDFE9-3120-4C32-B170-227982F2FE51}" type="parTrans" cxnId="{53D03B40-99D7-436A-AAC1-60208B91BC1E}">
      <dgm:prSet/>
      <dgm:spPr/>
      <dgm:t>
        <a:bodyPr/>
        <a:lstStyle/>
        <a:p>
          <a:endParaRPr lang="en-US"/>
        </a:p>
      </dgm:t>
    </dgm:pt>
    <dgm:pt modelId="{C7EEAD07-87E5-4847-98D6-608494AB3BD1}" type="sibTrans" cxnId="{53D03B40-99D7-436A-AAC1-60208B91BC1E}">
      <dgm:prSet/>
      <dgm:spPr/>
      <dgm:t>
        <a:bodyPr/>
        <a:lstStyle/>
        <a:p>
          <a:endParaRPr lang="en-US"/>
        </a:p>
      </dgm:t>
    </dgm:pt>
    <dgm:pt modelId="{3EBDD938-8B88-492B-AAB6-884F83DC2B06}">
      <dgm:prSet phldrT="[Text]"/>
      <dgm:spPr>
        <a:solidFill>
          <a:srgbClr val="868285"/>
        </a:solidFill>
        <a:ln w="19050" cmpd="sng">
          <a:solidFill>
            <a:srgbClr val="FFFFFF"/>
          </a:solidFill>
        </a:ln>
      </dgm:spPr>
      <dgm:t>
        <a:bodyPr/>
        <a:lstStyle/>
        <a:p>
          <a:r>
            <a:rPr lang="en-US" b="1" dirty="0" smtClean="0">
              <a:solidFill>
                <a:srgbClr val="FFFFFF"/>
              </a:solidFill>
              <a:latin typeface="Calibri" pitchFamily="34" charset="0"/>
              <a:cs typeface="Calibri" panose="020F0502020204030204" pitchFamily="34" charset="0"/>
            </a:rPr>
            <a:t>LOOMIS SAYLES</a:t>
          </a:r>
        </a:p>
        <a:p>
          <a:r>
            <a:rPr lang="en-US" i="1" dirty="0" smtClean="0">
              <a:solidFill>
                <a:srgbClr val="000000"/>
              </a:solidFill>
              <a:latin typeface="Calibri" pitchFamily="34" charset="0"/>
              <a:cs typeface="Calibri" panose="020F0502020204030204" pitchFamily="34" charset="0"/>
            </a:rPr>
            <a:t>Absolute-Return Fixed-Income</a:t>
          </a:r>
          <a:endParaRPr lang="en-US" dirty="0">
            <a:solidFill>
              <a:srgbClr val="000000"/>
            </a:solidFill>
            <a:latin typeface="Calibri" panose="020F0502020204030204" pitchFamily="34" charset="0"/>
            <a:cs typeface="Calibri" panose="020F0502020204030204" pitchFamily="34" charset="0"/>
          </a:endParaRPr>
        </a:p>
      </dgm:t>
    </dgm:pt>
    <dgm:pt modelId="{5AF77BB7-E60D-4B70-8A2E-744EBE212835}" type="parTrans" cxnId="{1D05BBB6-485A-4641-9EA3-FE2F75F509E8}">
      <dgm:prSet/>
      <dgm:spPr/>
      <dgm:t>
        <a:bodyPr/>
        <a:lstStyle/>
        <a:p>
          <a:endParaRPr lang="en-US"/>
        </a:p>
      </dgm:t>
    </dgm:pt>
    <dgm:pt modelId="{DC96181C-63D0-4057-9153-5B015EFDF814}" type="sibTrans" cxnId="{1D05BBB6-485A-4641-9EA3-FE2F75F509E8}">
      <dgm:prSet/>
      <dgm:spPr/>
      <dgm:t>
        <a:bodyPr/>
        <a:lstStyle/>
        <a:p>
          <a:endParaRPr lang="en-US"/>
        </a:p>
      </dgm:t>
    </dgm:pt>
    <dgm:pt modelId="{5D776BB3-49F2-4B5A-A56E-54A431366711}">
      <dgm:prSet phldrT="[Text]"/>
      <dgm:spPr>
        <a:solidFill>
          <a:srgbClr val="717171"/>
        </a:solidFill>
        <a:ln w="19050" cmpd="sng">
          <a:solidFill>
            <a:srgbClr val="FFFFFF"/>
          </a:solidFill>
        </a:ln>
      </dgm:spPr>
      <dgm:t>
        <a:bodyPr/>
        <a:lstStyle/>
        <a:p>
          <a:r>
            <a:rPr lang="en-US" b="1" dirty="0" smtClean="0">
              <a:solidFill>
                <a:srgbClr val="FFFFFF"/>
              </a:solidFill>
              <a:latin typeface="Calibri" pitchFamily="34" charset="0"/>
              <a:cs typeface="Calibri" panose="020F0502020204030204" pitchFamily="34" charset="0"/>
            </a:rPr>
            <a:t>DOUBLELINE CAPITAL   </a:t>
          </a:r>
        </a:p>
        <a:p>
          <a:r>
            <a:rPr lang="en-US" i="1" dirty="0" smtClean="0">
              <a:solidFill>
                <a:schemeClr val="tx1"/>
              </a:solidFill>
              <a:latin typeface="Calibri" pitchFamily="34" charset="0"/>
              <a:cs typeface="Calibri" panose="020F0502020204030204" pitchFamily="34" charset="0"/>
            </a:rPr>
            <a:t>Opportunistic Income</a:t>
          </a:r>
          <a:endParaRPr lang="en-US" dirty="0">
            <a:solidFill>
              <a:schemeClr val="tx1"/>
            </a:solidFill>
            <a:latin typeface="Calibri" panose="020F0502020204030204" pitchFamily="34" charset="0"/>
            <a:cs typeface="Calibri" panose="020F0502020204030204" pitchFamily="34" charset="0"/>
          </a:endParaRPr>
        </a:p>
      </dgm:t>
    </dgm:pt>
    <dgm:pt modelId="{821902CD-CC21-45FB-BED4-44E9F4A1C63D}" type="parTrans" cxnId="{CDB19E73-3A55-4141-B52A-E499DD34155C}">
      <dgm:prSet/>
      <dgm:spPr/>
      <dgm:t>
        <a:bodyPr/>
        <a:lstStyle/>
        <a:p>
          <a:endParaRPr lang="en-US"/>
        </a:p>
      </dgm:t>
    </dgm:pt>
    <dgm:pt modelId="{D7570A69-A0DC-4162-9DA5-704D558F7B57}" type="sibTrans" cxnId="{CDB19E73-3A55-4141-B52A-E499DD34155C}">
      <dgm:prSet/>
      <dgm:spPr/>
      <dgm:t>
        <a:bodyPr/>
        <a:lstStyle/>
        <a:p>
          <a:endParaRPr lang="en-US"/>
        </a:p>
      </dgm:t>
    </dgm:pt>
    <dgm:pt modelId="{E86F5BAA-D6FC-4E54-AA2B-048B24465E8B}" type="pres">
      <dgm:prSet presAssocID="{79571624-D794-B64A-A1E8-BDFCA6F81B40}" presName="Name0" presStyleCnt="0">
        <dgm:presLayoutVars>
          <dgm:dir/>
          <dgm:resizeHandles val="exact"/>
        </dgm:presLayoutVars>
      </dgm:prSet>
      <dgm:spPr/>
      <dgm:t>
        <a:bodyPr/>
        <a:lstStyle/>
        <a:p>
          <a:endParaRPr lang="en-US"/>
        </a:p>
      </dgm:t>
    </dgm:pt>
    <dgm:pt modelId="{7DC65D60-899A-453B-9F57-6E8E787CBF2D}" type="pres">
      <dgm:prSet presAssocID="{3EBDD938-8B88-492B-AAB6-884F83DC2B06}" presName="Name5" presStyleLbl="vennNode1" presStyleIdx="0" presStyleCnt="5" custScaleX="1021653" custScaleY="761637" custLinFactX="1600000" custLinFactY="68484" custLinFactNeighborX="1681354" custLinFactNeighborY="100000">
        <dgm:presLayoutVars>
          <dgm:bulletEnabled val="1"/>
        </dgm:presLayoutVars>
      </dgm:prSet>
      <dgm:spPr/>
      <dgm:t>
        <a:bodyPr/>
        <a:lstStyle/>
        <a:p>
          <a:endParaRPr lang="en-US"/>
        </a:p>
      </dgm:t>
    </dgm:pt>
    <dgm:pt modelId="{2F5F9A1E-424A-4461-96C4-05C53635E87F}" type="pres">
      <dgm:prSet presAssocID="{DC96181C-63D0-4057-9153-5B015EFDF814}" presName="space" presStyleCnt="0"/>
      <dgm:spPr/>
    </dgm:pt>
    <dgm:pt modelId="{BA3231D7-714C-49ED-87D7-3F339684699A}" type="pres">
      <dgm:prSet presAssocID="{5D776BB3-49F2-4B5A-A56E-54A431366711}" presName="Name5" presStyleLbl="vennNode1" presStyleIdx="1" presStyleCnt="5" custScaleX="1041096" custScaleY="761636" custLinFactX="-824093" custLinFactY="68484" custLinFactNeighborX="-900000" custLinFactNeighborY="100000">
        <dgm:presLayoutVars>
          <dgm:bulletEnabled val="1"/>
        </dgm:presLayoutVars>
      </dgm:prSet>
      <dgm:spPr/>
      <dgm:t>
        <a:bodyPr/>
        <a:lstStyle/>
        <a:p>
          <a:endParaRPr lang="en-US"/>
        </a:p>
      </dgm:t>
    </dgm:pt>
    <dgm:pt modelId="{C1B63B25-1A09-48CE-A18B-669CD87B7915}" type="pres">
      <dgm:prSet presAssocID="{D7570A69-A0DC-4162-9DA5-704D558F7B57}" presName="space" presStyleCnt="0"/>
      <dgm:spPr/>
    </dgm:pt>
    <dgm:pt modelId="{3B4E2711-2103-4199-A33E-8BD6F6270F57}" type="pres">
      <dgm:prSet presAssocID="{48F7BAE7-2709-4CA9-A76E-9DF062905314}" presName="Name5" presStyleLbl="vennNode1" presStyleIdx="2" presStyleCnt="5" custScaleX="1036332" custScaleY="734838" custLinFactX="1532231" custLinFactY="58803" custLinFactNeighborX="1600000" custLinFactNeighborY="100000">
        <dgm:presLayoutVars>
          <dgm:bulletEnabled val="1"/>
        </dgm:presLayoutVars>
      </dgm:prSet>
      <dgm:spPr/>
      <dgm:t>
        <a:bodyPr/>
        <a:lstStyle/>
        <a:p>
          <a:endParaRPr lang="en-US"/>
        </a:p>
      </dgm:t>
    </dgm:pt>
    <dgm:pt modelId="{D61CEF0B-9434-4E20-BE6A-AA13CA967390}" type="pres">
      <dgm:prSet presAssocID="{C7EEAD07-87E5-4847-98D6-608494AB3BD1}" presName="space" presStyleCnt="0"/>
      <dgm:spPr/>
    </dgm:pt>
    <dgm:pt modelId="{AD90E972-9F18-47F0-8425-53FC674F8A14}" type="pres">
      <dgm:prSet presAssocID="{FB332651-A568-4E0C-8D7E-CB37BC37EF9C}" presName="Name5" presStyleLbl="vennNode1" presStyleIdx="3" presStyleCnt="5" custScaleX="1020051" custScaleY="734838" custLinFactX="-1712165" custLinFactY="55084" custLinFactNeighborX="-1800000" custLinFactNeighborY="100000">
        <dgm:presLayoutVars>
          <dgm:bulletEnabled val="1"/>
        </dgm:presLayoutVars>
      </dgm:prSet>
      <dgm:spPr/>
      <dgm:t>
        <a:bodyPr/>
        <a:lstStyle/>
        <a:p>
          <a:endParaRPr lang="en-US"/>
        </a:p>
      </dgm:t>
    </dgm:pt>
    <dgm:pt modelId="{0C43FFBE-0E6E-4AF5-B8A1-7D5B2F3BD6D2}" type="pres">
      <dgm:prSet presAssocID="{1211096B-990E-4EBD-9FB6-BB7F53736F51}" presName="space" presStyleCnt="0"/>
      <dgm:spPr/>
    </dgm:pt>
    <dgm:pt modelId="{3B230A88-99E9-4E8C-8651-CDFF56FDF946}" type="pres">
      <dgm:prSet presAssocID="{2E625252-0F1A-4B42-8548-306F2C798F56}" presName="Name5" presStyleLbl="vennNode1" presStyleIdx="4" presStyleCnt="5" custScaleX="1028433" custScaleY="734838" custLinFactX="-933506" custLinFactY="55084" custLinFactNeighborX="-1000000" custLinFactNeighborY="100000">
        <dgm:presLayoutVars>
          <dgm:bulletEnabled val="1"/>
        </dgm:presLayoutVars>
      </dgm:prSet>
      <dgm:spPr/>
      <dgm:t>
        <a:bodyPr/>
        <a:lstStyle/>
        <a:p>
          <a:endParaRPr lang="en-US"/>
        </a:p>
      </dgm:t>
    </dgm:pt>
  </dgm:ptLst>
  <dgm:cxnLst>
    <dgm:cxn modelId="{7DC0CF37-49FB-466A-8908-E2B3B28577FD}" srcId="{79571624-D794-B64A-A1E8-BDFCA6F81B40}" destId="{FB332651-A568-4E0C-8D7E-CB37BC37EF9C}" srcOrd="3" destOrd="0" parTransId="{CC05FFDA-B19D-4F9F-ABA9-8B5F976F93DA}" sibTransId="{1211096B-990E-4EBD-9FB6-BB7F53736F51}"/>
    <dgm:cxn modelId="{DFB3089A-C11D-4547-8163-CCB401756EF4}" type="presOf" srcId="{FB332651-A568-4E0C-8D7E-CB37BC37EF9C}" destId="{AD90E972-9F18-47F0-8425-53FC674F8A14}" srcOrd="0" destOrd="0" presId="urn:microsoft.com/office/officeart/2005/8/layout/venn3"/>
    <dgm:cxn modelId="{8BB18FEB-E610-4A6F-AB9E-0FA13AFD5FED}" type="presOf" srcId="{48F7BAE7-2709-4CA9-A76E-9DF062905314}" destId="{3B4E2711-2103-4199-A33E-8BD6F6270F57}" srcOrd="0" destOrd="0" presId="urn:microsoft.com/office/officeart/2005/8/layout/venn3"/>
    <dgm:cxn modelId="{BA5A7000-63D7-4296-A5D3-14BC74BB64C5}" srcId="{79571624-D794-B64A-A1E8-BDFCA6F81B40}" destId="{2E625252-0F1A-4B42-8548-306F2C798F56}" srcOrd="4" destOrd="0" parTransId="{A74463F2-81CA-40EE-9F39-35F1F120BCE9}" sibTransId="{5E78702B-3B48-482D-B3B7-CC5A3684F50D}"/>
    <dgm:cxn modelId="{7DF5EC82-FFC3-49CE-B06F-C99B77A9A519}" type="presOf" srcId="{2E625252-0F1A-4B42-8548-306F2C798F56}" destId="{3B230A88-99E9-4E8C-8651-CDFF56FDF946}" srcOrd="0" destOrd="0" presId="urn:microsoft.com/office/officeart/2005/8/layout/venn3"/>
    <dgm:cxn modelId="{1D05BBB6-485A-4641-9EA3-FE2F75F509E8}" srcId="{79571624-D794-B64A-A1E8-BDFCA6F81B40}" destId="{3EBDD938-8B88-492B-AAB6-884F83DC2B06}" srcOrd="0" destOrd="0" parTransId="{5AF77BB7-E60D-4B70-8A2E-744EBE212835}" sibTransId="{DC96181C-63D0-4057-9153-5B015EFDF814}"/>
    <dgm:cxn modelId="{A24BC555-52D1-489D-891B-A15159C8D4B8}" type="presOf" srcId="{3EBDD938-8B88-492B-AAB6-884F83DC2B06}" destId="{7DC65D60-899A-453B-9F57-6E8E787CBF2D}" srcOrd="0" destOrd="0" presId="urn:microsoft.com/office/officeart/2005/8/layout/venn3"/>
    <dgm:cxn modelId="{CDB19E73-3A55-4141-B52A-E499DD34155C}" srcId="{79571624-D794-B64A-A1E8-BDFCA6F81B40}" destId="{5D776BB3-49F2-4B5A-A56E-54A431366711}" srcOrd="1" destOrd="0" parTransId="{821902CD-CC21-45FB-BED4-44E9F4A1C63D}" sibTransId="{D7570A69-A0DC-4162-9DA5-704D558F7B57}"/>
    <dgm:cxn modelId="{53D03B40-99D7-436A-AAC1-60208B91BC1E}" srcId="{79571624-D794-B64A-A1E8-BDFCA6F81B40}" destId="{48F7BAE7-2709-4CA9-A76E-9DF062905314}" srcOrd="2" destOrd="0" parTransId="{C47CDFE9-3120-4C32-B170-227982F2FE51}" sibTransId="{C7EEAD07-87E5-4847-98D6-608494AB3BD1}"/>
    <dgm:cxn modelId="{2491E39D-FFC6-44DA-95F2-640FF8474B93}" type="presOf" srcId="{79571624-D794-B64A-A1E8-BDFCA6F81B40}" destId="{E86F5BAA-D6FC-4E54-AA2B-048B24465E8B}" srcOrd="0" destOrd="0" presId="urn:microsoft.com/office/officeart/2005/8/layout/venn3"/>
    <dgm:cxn modelId="{BE4D4667-AB66-4347-9416-1E8EF6080225}" type="presOf" srcId="{5D776BB3-49F2-4B5A-A56E-54A431366711}" destId="{BA3231D7-714C-49ED-87D7-3F339684699A}" srcOrd="0" destOrd="0" presId="urn:microsoft.com/office/officeart/2005/8/layout/venn3"/>
    <dgm:cxn modelId="{B591EB31-563A-4EC5-AFC8-672840BE1001}" type="presParOf" srcId="{E86F5BAA-D6FC-4E54-AA2B-048B24465E8B}" destId="{7DC65D60-899A-453B-9F57-6E8E787CBF2D}" srcOrd="0" destOrd="0" presId="urn:microsoft.com/office/officeart/2005/8/layout/venn3"/>
    <dgm:cxn modelId="{51FB6BE6-C74E-4BA8-BF67-3D7A4C746D4B}" type="presParOf" srcId="{E86F5BAA-D6FC-4E54-AA2B-048B24465E8B}" destId="{2F5F9A1E-424A-4461-96C4-05C53635E87F}" srcOrd="1" destOrd="0" presId="urn:microsoft.com/office/officeart/2005/8/layout/venn3"/>
    <dgm:cxn modelId="{E191195D-693C-45BC-B751-1EA07D5CA3DC}" type="presParOf" srcId="{E86F5BAA-D6FC-4E54-AA2B-048B24465E8B}" destId="{BA3231D7-714C-49ED-87D7-3F339684699A}" srcOrd="2" destOrd="0" presId="urn:microsoft.com/office/officeart/2005/8/layout/venn3"/>
    <dgm:cxn modelId="{7250AD51-D942-4FB4-81E1-85675B804BE1}" type="presParOf" srcId="{E86F5BAA-D6FC-4E54-AA2B-048B24465E8B}" destId="{C1B63B25-1A09-48CE-A18B-669CD87B7915}" srcOrd="3" destOrd="0" presId="urn:microsoft.com/office/officeart/2005/8/layout/venn3"/>
    <dgm:cxn modelId="{77B7F0F0-0DF7-40BE-AB28-FFDD80E02E31}" type="presParOf" srcId="{E86F5BAA-D6FC-4E54-AA2B-048B24465E8B}" destId="{3B4E2711-2103-4199-A33E-8BD6F6270F57}" srcOrd="4" destOrd="0" presId="urn:microsoft.com/office/officeart/2005/8/layout/venn3"/>
    <dgm:cxn modelId="{9B1EC5C6-7F49-4998-8779-B1BAB5EF4602}" type="presParOf" srcId="{E86F5BAA-D6FC-4E54-AA2B-048B24465E8B}" destId="{D61CEF0B-9434-4E20-BE6A-AA13CA967390}" srcOrd="5" destOrd="0" presId="urn:microsoft.com/office/officeart/2005/8/layout/venn3"/>
    <dgm:cxn modelId="{6EE55D75-6DFB-44AA-989D-2F1C25AF45E2}" type="presParOf" srcId="{E86F5BAA-D6FC-4E54-AA2B-048B24465E8B}" destId="{AD90E972-9F18-47F0-8425-53FC674F8A14}" srcOrd="6" destOrd="0" presId="urn:microsoft.com/office/officeart/2005/8/layout/venn3"/>
    <dgm:cxn modelId="{23D77D52-C802-4139-A12D-82171ECF7E24}" type="presParOf" srcId="{E86F5BAA-D6FC-4E54-AA2B-048B24465E8B}" destId="{0C43FFBE-0E6E-4AF5-B8A1-7D5B2F3BD6D2}" srcOrd="7" destOrd="0" presId="urn:microsoft.com/office/officeart/2005/8/layout/venn3"/>
    <dgm:cxn modelId="{BF6AC8B6-AE93-4A68-BCCC-5F437CE4FA16}" type="presParOf" srcId="{E86F5BAA-D6FC-4E54-AA2B-048B24465E8B}" destId="{3B230A88-99E9-4E8C-8651-CDFF56FDF946}"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36888" cy="465138"/>
          </a:xfrm>
          <a:prstGeom prst="rect">
            <a:avLst/>
          </a:prstGeom>
          <a:noFill/>
          <a:ln w="9525">
            <a:noFill/>
            <a:miter lim="800000"/>
            <a:headEnd/>
            <a:tailEnd/>
          </a:ln>
          <a:effectLst/>
        </p:spPr>
        <p:txBody>
          <a:bodyPr vert="horz" wrap="square" lIns="92998" tIns="46500" rIns="92998" bIns="46500" numCol="1" anchor="t" anchorCtr="0" compatLnSpc="1">
            <a:prstTxWarp prst="textNoShape">
              <a:avLst/>
            </a:prstTxWarp>
          </a:bodyPr>
          <a:lstStyle>
            <a:lvl1pPr defTabSz="932193" eaLnBrk="0" hangingPunct="0">
              <a:defRPr sz="1100">
                <a:latin typeface="Times New Roman" pitchFamily="18" charset="0"/>
                <a:cs typeface="+mn-cs"/>
              </a:defRPr>
            </a:lvl1pPr>
          </a:lstStyle>
          <a:p>
            <a:pPr>
              <a:defRPr/>
            </a:pPr>
            <a:endParaRPr lang="en-US"/>
          </a:p>
        </p:txBody>
      </p:sp>
      <p:sp>
        <p:nvSpPr>
          <p:cNvPr id="16387"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998" tIns="46500" rIns="92998" bIns="46500" numCol="1" anchor="t" anchorCtr="0" compatLnSpc="1">
            <a:prstTxWarp prst="textNoShape">
              <a:avLst/>
            </a:prstTxWarp>
          </a:bodyPr>
          <a:lstStyle>
            <a:lvl1pPr algn="r" defTabSz="932193" eaLnBrk="0" hangingPunct="0">
              <a:defRPr sz="11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676" y="4414838"/>
            <a:ext cx="5607050" cy="4184650"/>
          </a:xfrm>
          <a:prstGeom prst="rect">
            <a:avLst/>
          </a:prstGeom>
          <a:noFill/>
          <a:ln w="9525">
            <a:noFill/>
            <a:miter lim="800000"/>
            <a:headEnd/>
            <a:tailEnd/>
          </a:ln>
          <a:effectLst/>
        </p:spPr>
        <p:txBody>
          <a:bodyPr vert="horz" wrap="square" lIns="92998" tIns="46500" rIns="92998" bIns="465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1" y="8829675"/>
            <a:ext cx="3036888" cy="465138"/>
          </a:xfrm>
          <a:prstGeom prst="rect">
            <a:avLst/>
          </a:prstGeom>
          <a:noFill/>
          <a:ln w="9525">
            <a:noFill/>
            <a:miter lim="800000"/>
            <a:headEnd/>
            <a:tailEnd/>
          </a:ln>
          <a:effectLst/>
        </p:spPr>
        <p:txBody>
          <a:bodyPr vert="horz" wrap="square" lIns="92998" tIns="46500" rIns="92998" bIns="46500" numCol="1" anchor="b" anchorCtr="0" compatLnSpc="1">
            <a:prstTxWarp prst="textNoShape">
              <a:avLst/>
            </a:prstTxWarp>
          </a:bodyPr>
          <a:lstStyle>
            <a:lvl1pPr defTabSz="932193" eaLnBrk="0" hangingPunct="0">
              <a:defRPr sz="1100">
                <a:latin typeface="Times New Roman" pitchFamily="18" charset="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998" tIns="46500" rIns="92998" bIns="46500" numCol="1" anchor="b" anchorCtr="0" compatLnSpc="1">
            <a:prstTxWarp prst="textNoShape">
              <a:avLst/>
            </a:prstTxWarp>
          </a:bodyPr>
          <a:lstStyle>
            <a:lvl1pPr algn="r" defTabSz="932193" eaLnBrk="0" hangingPunct="0">
              <a:defRPr sz="1100">
                <a:latin typeface="Times New Roman" pitchFamily="18" charset="0"/>
                <a:cs typeface="+mn-cs"/>
              </a:defRPr>
            </a:lvl1pPr>
          </a:lstStyle>
          <a:p>
            <a:pPr>
              <a:defRPr/>
            </a:pPr>
            <a:fld id="{416882F7-D420-4682-AB62-6C16CAEA1C57}" type="slidenum">
              <a:rPr lang="en-US"/>
              <a:pPr>
                <a:defRPr/>
              </a:pPr>
              <a:t>‹#›</a:t>
            </a:fld>
            <a:endParaRPr lang="en-US"/>
          </a:p>
        </p:txBody>
      </p:sp>
    </p:spTree>
    <p:extLst>
      <p:ext uri="{BB962C8B-B14F-4D97-AF65-F5344CB8AC3E}">
        <p14:creationId xmlns:p14="http://schemas.microsoft.com/office/powerpoint/2010/main" val="3864319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125912"/>
            <a:ext cx="86868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Alternative Strategies Fund</a:t>
            </a:r>
            <a:endParaRPr lang="en-US"/>
          </a:p>
        </p:txBody>
      </p:sp>
      <p:sp>
        <p:nvSpPr>
          <p:cNvPr id="6" name="Rectangle 6"/>
          <p:cNvSpPr>
            <a:spLocks noGrp="1" noChangeArrowheads="1"/>
          </p:cNvSpPr>
          <p:nvPr>
            <p:ph type="sldNum" sz="quarter" idx="12"/>
          </p:nvPr>
        </p:nvSpPr>
        <p:spPr>
          <a:xfrm>
            <a:off x="228600" y="6245225"/>
            <a:ext cx="6096000" cy="476250"/>
          </a:xfrm>
          <a:ln/>
        </p:spPr>
        <p:txBody>
          <a:bodyPr/>
          <a:lstStyle>
            <a:lvl1pPr algn="l">
              <a:defRPr/>
            </a:lvl1pPr>
          </a:lstStyle>
          <a:p>
            <a:pPr>
              <a:defRPr/>
            </a:pPr>
            <a:fld id="{752B2C53-BA1A-4D1C-85C4-7AC2655F1CF4}" type="slidenum">
              <a:rPr lang="en-US" smtClean="0"/>
              <a:pPr>
                <a:defRPr/>
              </a:pPr>
              <a:t>‹#›</a:t>
            </a:fld>
            <a:endParaRPr lang="en-US" dirty="0" smtClean="0"/>
          </a:p>
          <a:p>
            <a:pPr>
              <a:defRPr/>
            </a:pPr>
            <a:endParaRPr lang="en-US" dirty="0" smtClean="0"/>
          </a:p>
          <a:p>
            <a:pPr>
              <a:defRPr/>
            </a:pPr>
            <a:r>
              <a:rPr lang="en-US" b="1" dirty="0" smtClean="0">
                <a:latin typeface="Calibri" pitchFamily="34" charset="0"/>
                <a:cs typeface="Calibri" pitchFamily="34" charset="0"/>
              </a:rPr>
              <a:t>This information </a:t>
            </a:r>
            <a:r>
              <a:rPr lang="en-US" b="1" dirty="0" smtClean="0">
                <a:latin typeface="Calibri" panose="020F0502020204030204" pitchFamily="34" charset="0"/>
                <a:cs typeface="Times New Roman" pitchFamily="18" charset="0"/>
              </a:rPr>
              <a:t>is authorized for investment advisors, broker/dealers, and other registered financial professionals only.</a:t>
            </a:r>
            <a:endParaRPr lang="en-US" b="1" dirty="0" smtClean="0">
              <a:latin typeface="Calibri" pitchFamily="34" charset="0"/>
              <a:cs typeface="Calibri" pitchFamily="34" charset="0"/>
            </a:endParaRPr>
          </a:p>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a:ext>
            </a:extLst>
          </a:blip>
          <a:srcRect r="-1055"/>
          <a:stretch/>
        </p:blipFill>
        <p:spPr>
          <a:xfrm>
            <a:off x="0" y="2133600"/>
            <a:ext cx="9241289" cy="4724400"/>
          </a:xfrm>
          <a:prstGeom prst="rect">
            <a:avLst/>
          </a:prstGeom>
        </p:spPr>
      </p:pic>
      <p:cxnSp>
        <p:nvCxnSpPr>
          <p:cNvPr id="13" name="Straight Connector 19"/>
          <p:cNvCxnSpPr>
            <a:cxnSpLocks noChangeShapeType="1"/>
          </p:cNvCxnSpPr>
          <p:nvPr/>
        </p:nvCxnSpPr>
        <p:spPr bwMode="auto">
          <a:xfrm rot="5400000">
            <a:off x="-914400" y="1447800"/>
            <a:ext cx="1828800" cy="0"/>
          </a:xfrm>
          <a:prstGeom prst="line">
            <a:avLst/>
          </a:prstGeom>
          <a:noFill/>
          <a:ln w="9525" algn="ctr">
            <a:solidFill>
              <a:srgbClr val="50636F"/>
            </a:solidFill>
            <a:round/>
            <a:headEnd/>
            <a:tailEnd/>
          </a:ln>
        </p:spPr>
      </p:cxnSp>
      <p:cxnSp>
        <p:nvCxnSpPr>
          <p:cNvPr id="14" name="Straight Connector 20"/>
          <p:cNvCxnSpPr>
            <a:cxnSpLocks noChangeShapeType="1"/>
          </p:cNvCxnSpPr>
          <p:nvPr/>
        </p:nvCxnSpPr>
        <p:spPr bwMode="auto">
          <a:xfrm rot="5400000">
            <a:off x="8229600" y="1447800"/>
            <a:ext cx="1828800" cy="0"/>
          </a:xfrm>
          <a:prstGeom prst="line">
            <a:avLst/>
          </a:prstGeom>
          <a:noFill/>
          <a:ln w="9525" algn="ctr">
            <a:solidFill>
              <a:srgbClr val="50636F"/>
            </a:solidFill>
            <a:round/>
            <a:headEnd/>
            <a:tailEnd/>
          </a:ln>
        </p:spPr>
      </p:cxnSp>
      <p:pic>
        <p:nvPicPr>
          <p:cNvPr id="15" name="Picture 3" descr="C:\Users\eormonde\AppData\Local\Temp\wze58b\png\LGmf-logo-500.png"/>
          <p:cNvPicPr>
            <a:picLocks noChangeAspect="1" noChangeArrowheads="1"/>
          </p:cNvPicPr>
          <p:nvPr/>
        </p:nvPicPr>
        <p:blipFill>
          <a:blip r:embed="rId3" cstate="print"/>
          <a:srcRect/>
          <a:stretch>
            <a:fillRect/>
          </a:stretch>
        </p:blipFill>
        <p:spPr bwMode="auto">
          <a:xfrm>
            <a:off x="6477000" y="1290876"/>
            <a:ext cx="2381250" cy="461724"/>
          </a:xfrm>
          <a:prstGeom prst="rect">
            <a:avLst/>
          </a:prstGeom>
          <a:noFill/>
          <a:ln w="9525">
            <a:noFill/>
            <a:miter lim="800000"/>
            <a:headEnd/>
            <a:tailEnd/>
          </a:ln>
        </p:spPr>
      </p:pic>
      <p:sp>
        <p:nvSpPr>
          <p:cNvPr id="21" name="Rectangle 8"/>
          <p:cNvSpPr>
            <a:spLocks noGrp="1" noChangeArrowheads="1"/>
          </p:cNvSpPr>
          <p:nvPr>
            <p:ph type="subTitle" sz="quarter" idx="1"/>
          </p:nvPr>
        </p:nvSpPr>
        <p:spPr>
          <a:xfrm>
            <a:off x="2667000" y="5486400"/>
            <a:ext cx="6172200" cy="725488"/>
          </a:xfrm>
          <a:prstGeom prst="rect">
            <a:avLst/>
          </a:prstGeom>
        </p:spPr>
        <p:txBody>
          <a:bodyPr/>
          <a:lstStyle>
            <a:lvl1pPr marL="0" indent="0" algn="r">
              <a:buFontTx/>
              <a:buNone/>
              <a:defRPr sz="2000">
                <a:solidFill>
                  <a:srgbClr val="DBE4E5"/>
                </a:solidFill>
              </a:defRPr>
            </a:lvl1pPr>
          </a:lstStyle>
          <a:p>
            <a:r>
              <a:rPr lang="en-US" smtClean="0"/>
              <a:t>Click to edit Master subtitle style</a:t>
            </a:r>
            <a:endParaRPr lang="en-US" dirty="0"/>
          </a:p>
        </p:txBody>
      </p:sp>
      <p:sp>
        <p:nvSpPr>
          <p:cNvPr id="22" name="Rectangle 7"/>
          <p:cNvSpPr>
            <a:spLocks noGrp="1" noChangeArrowheads="1"/>
          </p:cNvSpPr>
          <p:nvPr>
            <p:ph type="ctrTitle" sz="quarter"/>
          </p:nvPr>
        </p:nvSpPr>
        <p:spPr>
          <a:xfrm>
            <a:off x="1600200" y="4267200"/>
            <a:ext cx="7239000" cy="1219200"/>
          </a:xfrm>
          <a:prstGeom prst="rect">
            <a:avLst/>
          </a:prstGeom>
        </p:spPr>
        <p:txBody>
          <a:bodyPr/>
          <a:lstStyle>
            <a:lvl1pPr>
              <a:defRPr sz="3200" b="0" baseline="0">
                <a:solidFill>
                  <a:schemeClr val="bg1"/>
                </a:solidFill>
              </a:defRPr>
            </a:lvl1pPr>
          </a:lstStyle>
          <a:p>
            <a:r>
              <a:rPr lang="en-US" smtClean="0"/>
              <a:t>Click to edit Master title style</a:t>
            </a:r>
            <a:endParaRPr lang="en-US" dirty="0"/>
          </a:p>
        </p:txBody>
      </p:sp>
      <p:sp>
        <p:nvSpPr>
          <p:cNvPr id="18" name="Rectangle 9"/>
          <p:cNvSpPr>
            <a:spLocks noGrp="1" noChangeArrowheads="1"/>
          </p:cNvSpPr>
          <p:nvPr>
            <p:ph type="dt" sz="quarter" idx="10"/>
          </p:nvPr>
        </p:nvSpPr>
        <p:spPr>
          <a:xfrm>
            <a:off x="9601200" y="6326188"/>
            <a:ext cx="1905000" cy="379412"/>
          </a:xfrm>
          <a:prstGeom prst="rect">
            <a:avLst/>
          </a:prstGeom>
        </p:spPr>
        <p:txBody>
          <a:bodyPr/>
          <a:lstStyle>
            <a:lvl1pPr>
              <a:defRPr/>
            </a:lvl1pPr>
          </a:lstStyle>
          <a:p>
            <a:pPr>
              <a:defRPr/>
            </a:pPr>
            <a:endParaRPr lang="en-US"/>
          </a:p>
        </p:txBody>
      </p:sp>
      <p:sp>
        <p:nvSpPr>
          <p:cNvPr id="19" name="Rectangle 10"/>
          <p:cNvSpPr>
            <a:spLocks noGrp="1" noChangeArrowheads="1"/>
          </p:cNvSpPr>
          <p:nvPr>
            <p:ph type="ftr" sz="quarter" idx="11"/>
          </p:nvPr>
        </p:nvSpPr>
        <p:spPr>
          <a:xfrm>
            <a:off x="9753600" y="6324600"/>
            <a:ext cx="1600200" cy="379413"/>
          </a:xfrm>
        </p:spPr>
        <p:txBody>
          <a:bodyPr/>
          <a:lstStyle>
            <a:lvl1pPr>
              <a:defRPr/>
            </a:lvl1pPr>
          </a:lstStyle>
          <a:p>
            <a:pPr>
              <a:defRPr/>
            </a:pPr>
            <a:r>
              <a:rPr lang="en-US" smtClean="0"/>
              <a:t>Alternative Strategies Fund</a:t>
            </a:r>
            <a:endParaRPr lang="en-US" dirty="0"/>
          </a:p>
        </p:txBody>
      </p:sp>
      <p:sp>
        <p:nvSpPr>
          <p:cNvPr id="20" name="Rectangle 11"/>
          <p:cNvSpPr>
            <a:spLocks noGrp="1" noChangeArrowheads="1"/>
          </p:cNvSpPr>
          <p:nvPr>
            <p:ph type="sldNum" sz="quarter" idx="12"/>
          </p:nvPr>
        </p:nvSpPr>
        <p:spPr>
          <a:xfrm>
            <a:off x="9677400" y="6324600"/>
            <a:ext cx="1905000" cy="379413"/>
          </a:xfrm>
        </p:spPr>
        <p:txBody>
          <a:bodyPr/>
          <a:lstStyle>
            <a:lvl1pPr>
              <a:defRPr/>
            </a:lvl1pPr>
          </a:lstStyle>
          <a:p>
            <a:pPr>
              <a:defRPr/>
            </a:pPr>
            <a:fld id="{D41D4F60-8588-4995-98D0-D28EEA387A45}" type="slidenum">
              <a:rPr lang="en-US" smtClean="0"/>
              <a:pPr>
                <a:defRPr/>
              </a:pPr>
              <a:t>‹#›</a:t>
            </a:fld>
            <a:endParaRPr lang="en-US" dirty="0"/>
          </a:p>
        </p:txBody>
      </p:sp>
      <p:cxnSp>
        <p:nvCxnSpPr>
          <p:cNvPr id="29" name="Straight Connector 19"/>
          <p:cNvCxnSpPr>
            <a:cxnSpLocks noChangeShapeType="1"/>
          </p:cNvCxnSpPr>
          <p:nvPr userDrawn="1"/>
        </p:nvCxnSpPr>
        <p:spPr bwMode="auto">
          <a:xfrm rot="5400000">
            <a:off x="-914400" y="1447800"/>
            <a:ext cx="1828800" cy="0"/>
          </a:xfrm>
          <a:prstGeom prst="line">
            <a:avLst/>
          </a:prstGeom>
          <a:noFill/>
          <a:ln w="9525" algn="ctr">
            <a:solidFill>
              <a:srgbClr val="50636F"/>
            </a:solidFill>
            <a:round/>
            <a:headEnd/>
            <a:tailEnd/>
          </a:ln>
        </p:spPr>
      </p:cxnSp>
      <p:cxnSp>
        <p:nvCxnSpPr>
          <p:cNvPr id="30" name="Straight Connector 20"/>
          <p:cNvCxnSpPr>
            <a:cxnSpLocks noChangeShapeType="1"/>
          </p:cNvCxnSpPr>
          <p:nvPr userDrawn="1"/>
        </p:nvCxnSpPr>
        <p:spPr bwMode="auto">
          <a:xfrm rot="5400000">
            <a:off x="8229600" y="1447800"/>
            <a:ext cx="1828800" cy="0"/>
          </a:xfrm>
          <a:prstGeom prst="line">
            <a:avLst/>
          </a:prstGeom>
          <a:noFill/>
          <a:ln w="9525" algn="ctr">
            <a:solidFill>
              <a:srgbClr val="50636F"/>
            </a:solidFill>
            <a:round/>
            <a:headEnd/>
            <a:tailEnd/>
          </a:ln>
        </p:spPr>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5" name="Straight Connector 10"/>
          <p:cNvCxnSpPr>
            <a:cxnSpLocks noChangeShapeType="1"/>
          </p:cNvCxnSpPr>
          <p:nvPr userDrawn="1"/>
        </p:nvCxnSpPr>
        <p:spPr bwMode="auto">
          <a:xfrm>
            <a:off x="228600" y="6248400"/>
            <a:ext cx="8686800" cy="0"/>
          </a:xfrm>
          <a:prstGeom prst="line">
            <a:avLst/>
          </a:prstGeom>
          <a:noFill/>
          <a:ln w="9525" algn="ctr">
            <a:solidFill>
              <a:srgbClr val="50636F"/>
            </a:solidFill>
            <a:round/>
            <a:headEnd/>
            <a:tailEnd/>
          </a:ln>
        </p:spPr>
      </p:cxnSp>
      <p:sp>
        <p:nvSpPr>
          <p:cNvPr id="10" name="Title 1"/>
          <p:cNvSpPr>
            <a:spLocks noGrp="1"/>
          </p:cNvSpPr>
          <p:nvPr>
            <p:ph type="title"/>
          </p:nvPr>
        </p:nvSpPr>
        <p:spPr>
          <a:xfrm>
            <a:off x="381001" y="304800"/>
            <a:ext cx="8458200" cy="609600"/>
          </a:xfrm>
          <a:prstGeom prst="rect">
            <a:avLst/>
          </a:prstGeom>
        </p:spPr>
        <p:txBody>
          <a:bodyPr/>
          <a:lstStyle>
            <a:lvl1pPr>
              <a:defRPr sz="1800" b="0">
                <a:solidFill>
                  <a:schemeClr val="bg1"/>
                </a:solidFill>
                <a:latin typeface="Calibri" pitchFamily="34" charset="0"/>
                <a:ea typeface="Verdana" pitchFamily="34" charset="0"/>
                <a:cs typeface="Calibri" pitchFamily="34" charset="0"/>
              </a:defRPr>
            </a:lvl1pPr>
          </a:lstStyle>
          <a:p>
            <a:endParaRPr lang="en-US" dirty="0"/>
          </a:p>
        </p:txBody>
      </p:sp>
      <p:sp>
        <p:nvSpPr>
          <p:cNvPr id="9" name="Slide Number Placeholder 5"/>
          <p:cNvSpPr>
            <a:spLocks noGrp="1"/>
          </p:cNvSpPr>
          <p:nvPr>
            <p:ph type="sldNum" sz="quarter" idx="11"/>
          </p:nvPr>
        </p:nvSpPr>
        <p:spPr>
          <a:xfrm>
            <a:off x="152400" y="6304756"/>
            <a:ext cx="6477000" cy="477044"/>
          </a:xfrm>
        </p:spPr>
        <p:txBody>
          <a:bodyPr/>
          <a:lstStyle>
            <a:lvl1pPr algn="l">
              <a:defRPr sz="900" b="1">
                <a:solidFill>
                  <a:schemeClr val="bg1">
                    <a:lumMod val="50000"/>
                  </a:schemeClr>
                </a:solidFill>
              </a:defRPr>
            </a:lvl1pPr>
          </a:lstStyle>
          <a:p>
            <a:pPr>
              <a:defRPr/>
            </a:pPr>
            <a:fld id="{3E71D40F-339A-4BC0-B6AF-33CB8D800BC4}" type="slidenum">
              <a:rPr lang="en-US" smtClean="0"/>
              <a:pPr>
                <a:defRPr/>
              </a:pPr>
              <a:t>‹#›</a:t>
            </a:fld>
            <a:endParaRPr lang="en-US" dirty="0" smtClean="0"/>
          </a:p>
          <a:p>
            <a:pPr>
              <a:defRPr/>
            </a:pPr>
            <a:endParaRPr lang="en-US" dirty="0" smtClean="0"/>
          </a:p>
          <a:p>
            <a:pPr>
              <a:defRPr/>
            </a:pPr>
            <a:r>
              <a:rPr lang="en-US" dirty="0" smtClean="0">
                <a:latin typeface="Calibri" pitchFamily="34" charset="0"/>
                <a:cs typeface="Calibri" pitchFamily="34" charset="0"/>
              </a:rPr>
              <a:t>This information </a:t>
            </a:r>
            <a:r>
              <a:rPr lang="en-US" dirty="0" smtClean="0">
                <a:latin typeface="Calibri" panose="020F0502020204030204" pitchFamily="34" charset="0"/>
                <a:cs typeface="Times New Roman" pitchFamily="18" charset="0"/>
              </a:rPr>
              <a:t>is authorized for investment advisors, broker/dealers, and other registered financial professionals only.</a:t>
            </a:r>
            <a:endParaRPr lang="en-US" dirty="0" smtClean="0">
              <a:latin typeface="Calibri" pitchFamily="34" charset="0"/>
              <a:cs typeface="Calibri" pitchFamily="34" charset="0"/>
            </a:endParaRP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228600" y="1143000"/>
            <a:ext cx="8686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1973" name="Rectangle 5"/>
          <p:cNvSpPr>
            <a:spLocks noGrp="1" noChangeArrowheads="1"/>
          </p:cNvSpPr>
          <p:nvPr>
            <p:ph type="ftr" sz="quarter" idx="3"/>
          </p:nvPr>
        </p:nvSpPr>
        <p:spPr bwMode="auto">
          <a:xfrm>
            <a:off x="9906000" y="6245225"/>
            <a:ext cx="2819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latin typeface="Arial" charset="0"/>
                <a:cs typeface="+mn-cs"/>
              </a:defRPr>
            </a:lvl1pPr>
          </a:lstStyle>
          <a:p>
            <a:pPr>
              <a:defRPr/>
            </a:pPr>
            <a:r>
              <a:rPr lang="en-US" smtClean="0"/>
              <a:t>Alternative Strategies Fund</a:t>
            </a:r>
            <a:endParaRPr lang="en-US"/>
          </a:p>
        </p:txBody>
      </p:sp>
      <p:sp>
        <p:nvSpPr>
          <p:cNvPr id="211974" name="Rectangle 6"/>
          <p:cNvSpPr>
            <a:spLocks noGrp="1" noChangeArrowheads="1"/>
          </p:cNvSpPr>
          <p:nvPr>
            <p:ph type="sldNum" sz="quarter" idx="4"/>
          </p:nvPr>
        </p:nvSpPr>
        <p:spPr bwMode="auto">
          <a:xfrm>
            <a:off x="228600" y="6245225"/>
            <a:ext cx="6096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900">
                <a:latin typeface="Arial" charset="0"/>
                <a:cs typeface="+mn-cs"/>
              </a:defRPr>
            </a:lvl1pPr>
          </a:lstStyle>
          <a:p>
            <a:pPr>
              <a:defRPr/>
            </a:pPr>
            <a:fld id="{5F88EDB9-2E83-4B2D-B109-8006BBF653D6}" type="slidenum">
              <a:rPr lang="en-US" smtClean="0"/>
              <a:pPr>
                <a:defRPr/>
              </a:pPr>
              <a:t>‹#›</a:t>
            </a:fld>
            <a:endParaRPr lang="en-US" dirty="0" smtClean="0"/>
          </a:p>
          <a:p>
            <a:pPr>
              <a:defRPr/>
            </a:pPr>
            <a:endParaRPr lang="en-US" dirty="0" smtClean="0"/>
          </a:p>
          <a:p>
            <a:pPr>
              <a:defRPr/>
            </a:pPr>
            <a:r>
              <a:rPr lang="en-US" b="1" dirty="0" smtClean="0">
                <a:latin typeface="Calibri" pitchFamily="34" charset="0"/>
                <a:cs typeface="Calibri" pitchFamily="34" charset="0"/>
              </a:rPr>
              <a:t>This information </a:t>
            </a:r>
            <a:r>
              <a:rPr lang="en-US" b="1" dirty="0" smtClean="0">
                <a:latin typeface="Calibri" panose="020F0502020204030204" pitchFamily="34" charset="0"/>
                <a:cs typeface="Times New Roman" pitchFamily="18" charset="0"/>
              </a:rPr>
              <a:t>is authorized for investment advisors, broker/dealers, and other registered financial professionals only.</a:t>
            </a:r>
            <a:endParaRPr lang="en-US" b="1" dirty="0" smtClean="0">
              <a:latin typeface="Calibri" pitchFamily="34" charset="0"/>
              <a:cs typeface="Calibri" pitchFamily="34" charset="0"/>
            </a:endParaRPr>
          </a:p>
        </p:txBody>
      </p:sp>
      <p:sp>
        <p:nvSpPr>
          <p:cNvPr id="1031" name="Rectangle 7"/>
          <p:cNvSpPr>
            <a:spLocks noChangeArrowheads="1"/>
          </p:cNvSpPr>
          <p:nvPr/>
        </p:nvSpPr>
        <p:spPr bwMode="auto">
          <a:xfrm>
            <a:off x="469900" y="6604000"/>
            <a:ext cx="5715000" cy="393700"/>
          </a:xfrm>
          <a:prstGeom prst="rect">
            <a:avLst/>
          </a:prstGeom>
          <a:noFill/>
          <a:ln w="9525">
            <a:noFill/>
            <a:miter lim="800000"/>
            <a:headEnd/>
            <a:tailEnd/>
          </a:ln>
        </p:spPr>
        <p:txBody>
          <a:bodyPr/>
          <a:lstStyle/>
          <a:p>
            <a:pPr eaLnBrk="0" hangingPunct="0">
              <a:lnSpc>
                <a:spcPct val="90000"/>
              </a:lnSpc>
              <a:defRPr/>
            </a:pPr>
            <a:endParaRPr lang="en-US" sz="1200">
              <a:solidFill>
                <a:srgbClr val="000000"/>
              </a:solidFill>
            </a:endParaRPr>
          </a:p>
        </p:txBody>
      </p:sp>
      <p:sp>
        <p:nvSpPr>
          <p:cNvPr id="1032" name="Text Box 9"/>
          <p:cNvSpPr txBox="1">
            <a:spLocks noChangeArrowheads="1"/>
          </p:cNvSpPr>
          <p:nvPr/>
        </p:nvSpPr>
        <p:spPr bwMode="auto">
          <a:xfrm>
            <a:off x="5719763" y="174625"/>
            <a:ext cx="3424237" cy="61436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60000"/>
              </a:lnSpc>
              <a:spcBef>
                <a:spcPct val="50000"/>
              </a:spcBef>
              <a:defRPr/>
            </a:pPr>
            <a:r>
              <a:rPr lang="en-US" sz="2400" smtClean="0">
                <a:solidFill>
                  <a:schemeClr val="bg1"/>
                </a:solidFill>
                <a:latin typeface="Georgia" pitchFamily="18" charset="0"/>
              </a:rPr>
              <a:t>Masters’ Select Funds</a:t>
            </a:r>
          </a:p>
          <a:p>
            <a:pPr eaLnBrk="1" hangingPunct="1">
              <a:lnSpc>
                <a:spcPct val="60000"/>
              </a:lnSpc>
              <a:spcBef>
                <a:spcPct val="50000"/>
              </a:spcBef>
              <a:defRPr/>
            </a:pPr>
            <a:r>
              <a:rPr lang="en-US" smtClean="0">
                <a:solidFill>
                  <a:schemeClr val="bg1"/>
                </a:solidFill>
                <a:latin typeface="Georgia" pitchFamily="18" charset="0"/>
              </a:rPr>
              <a:t>Litman/Gregory Fund Advisors</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9144000" cy="945444"/>
          </a:xfrm>
          <a:prstGeom prst="rect">
            <a:avLst/>
          </a:prstGeom>
        </p:spPr>
      </p:pic>
      <p:sp>
        <p:nvSpPr>
          <p:cNvPr id="5122" name="Rectangle 2"/>
          <p:cNvSpPr>
            <a:spLocks noGrp="1" noChangeArrowheads="1"/>
          </p:cNvSpPr>
          <p:nvPr>
            <p:ph type="title"/>
          </p:nvPr>
        </p:nvSpPr>
        <p:spPr bwMode="auto">
          <a:xfrm>
            <a:off x="228600" y="76200"/>
            <a:ext cx="8610600" cy="838200"/>
          </a:xfrm>
          <a:prstGeom prst="rect">
            <a:avLst/>
          </a:prstGeom>
          <a:noFill/>
          <a:ln w="9525">
            <a:noFill/>
            <a:miter lim="800000"/>
            <a:headEnd/>
            <a:tailEnd/>
          </a:ln>
        </p:spPr>
        <p:txBody>
          <a:bodyPr vert="horz" wrap="square" lIns="91440" tIns="45720" rIns="0" bIns="137160" numCol="1" anchor="b" anchorCtr="0" compatLnSpc="1">
            <a:prstTxWarp prst="textNoShape">
              <a:avLst/>
            </a:prstTxWarp>
          </a:bodyPr>
          <a:lstStyle/>
          <a:p>
            <a:pPr lvl="0"/>
            <a:r>
              <a:rPr lang="en-US" smtClean="0"/>
              <a:t>Click to edit Master title style</a:t>
            </a:r>
            <a:endParaRPr lang="en-US" dirty="0" smtClean="0"/>
          </a:p>
        </p:txBody>
      </p:sp>
      <p:cxnSp>
        <p:nvCxnSpPr>
          <p:cNvPr id="10" name="Straight Connector 10"/>
          <p:cNvCxnSpPr>
            <a:cxnSpLocks noChangeShapeType="1"/>
          </p:cNvCxnSpPr>
          <p:nvPr/>
        </p:nvCxnSpPr>
        <p:spPr bwMode="auto">
          <a:xfrm>
            <a:off x="228600" y="6248400"/>
            <a:ext cx="8686800" cy="0"/>
          </a:xfrm>
          <a:prstGeom prst="line">
            <a:avLst/>
          </a:prstGeom>
          <a:noFill/>
          <a:ln w="9525" algn="ctr">
            <a:solidFill>
              <a:srgbClr val="50636F"/>
            </a:solidFill>
            <a:round/>
            <a:headEnd/>
            <a:tailEnd/>
          </a:ln>
        </p:spPr>
      </p:cxnSp>
      <p:pic>
        <p:nvPicPr>
          <p:cNvPr id="11" name="Picture 3" descr="C:\Users\eormonde\AppData\Local\Temp\wze58b\png\LGmf-logo-500.png"/>
          <p:cNvPicPr>
            <a:picLocks noChangeAspect="1" noChangeArrowheads="1"/>
          </p:cNvPicPr>
          <p:nvPr/>
        </p:nvPicPr>
        <p:blipFill>
          <a:blip r:embed="rId6" cstate="print"/>
          <a:srcRect/>
          <a:stretch>
            <a:fillRect/>
          </a:stretch>
        </p:blipFill>
        <p:spPr bwMode="auto">
          <a:xfrm>
            <a:off x="7108728" y="6370638"/>
            <a:ext cx="1806672" cy="350837"/>
          </a:xfrm>
          <a:prstGeom prst="rect">
            <a:avLst/>
          </a:prstGeom>
          <a:noFill/>
          <a:ln w="9525">
            <a:noFill/>
            <a:miter lim="800000"/>
            <a:headEnd/>
            <a:tailEnd/>
          </a:ln>
        </p:spPr>
      </p:pic>
      <p:sp>
        <p:nvSpPr>
          <p:cNvPr id="12" name="Rectangle 7"/>
          <p:cNvSpPr>
            <a:spLocks noChangeArrowheads="1"/>
          </p:cNvSpPr>
          <p:nvPr userDrawn="1"/>
        </p:nvSpPr>
        <p:spPr bwMode="auto">
          <a:xfrm>
            <a:off x="469900" y="6604000"/>
            <a:ext cx="5715000" cy="393700"/>
          </a:xfrm>
          <a:prstGeom prst="rect">
            <a:avLst/>
          </a:prstGeom>
          <a:noFill/>
          <a:ln w="9525">
            <a:noFill/>
            <a:miter lim="800000"/>
            <a:headEnd/>
            <a:tailEnd/>
          </a:ln>
        </p:spPr>
        <p:txBody>
          <a:bodyPr/>
          <a:lstStyle/>
          <a:p>
            <a:pPr eaLnBrk="0" hangingPunct="0">
              <a:lnSpc>
                <a:spcPct val="90000"/>
              </a:lnSpc>
              <a:defRPr/>
            </a:pPr>
            <a:endParaRPr 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4879" r:id="rId1"/>
    <p:sldLayoutId id="2147484880" r:id="rId2"/>
    <p:sldLayoutId id="2147484881" r:id="rId3"/>
  </p:sldLayoutIdLst>
  <p:hf hdr="0" ftr="0" dt="0"/>
  <p:txStyles>
    <p:titleStyle>
      <a:lvl1pPr algn="r" rtl="0" eaLnBrk="1" fontAlgn="base" hangingPunct="1">
        <a:lnSpc>
          <a:spcPts val="2000"/>
        </a:lnSpc>
        <a:spcBef>
          <a:spcPct val="0"/>
        </a:spcBef>
        <a:spcAft>
          <a:spcPct val="0"/>
        </a:spcAft>
        <a:defRPr sz="2200">
          <a:solidFill>
            <a:schemeClr val="bg1"/>
          </a:solidFill>
          <a:latin typeface="Calibri"/>
          <a:ea typeface="+mj-ea"/>
          <a:cs typeface="Calibri"/>
        </a:defRPr>
      </a:lvl1pPr>
      <a:lvl2pPr algn="l" rtl="0" eaLnBrk="1" fontAlgn="base" hangingPunct="1">
        <a:spcBef>
          <a:spcPct val="0"/>
        </a:spcBef>
        <a:spcAft>
          <a:spcPct val="0"/>
        </a:spcAft>
        <a:defRPr sz="3600">
          <a:solidFill>
            <a:srgbClr val="A50021"/>
          </a:solidFill>
          <a:latin typeface="Georgia" pitchFamily="18" charset="0"/>
          <a:cs typeface="Arial" charset="0"/>
        </a:defRPr>
      </a:lvl2pPr>
      <a:lvl3pPr algn="l" rtl="0" eaLnBrk="1" fontAlgn="base" hangingPunct="1">
        <a:spcBef>
          <a:spcPct val="0"/>
        </a:spcBef>
        <a:spcAft>
          <a:spcPct val="0"/>
        </a:spcAft>
        <a:defRPr sz="3600">
          <a:solidFill>
            <a:srgbClr val="A50021"/>
          </a:solidFill>
          <a:latin typeface="Georgia" pitchFamily="18" charset="0"/>
          <a:cs typeface="Arial" charset="0"/>
        </a:defRPr>
      </a:lvl3pPr>
      <a:lvl4pPr algn="l" rtl="0" eaLnBrk="1" fontAlgn="base" hangingPunct="1">
        <a:spcBef>
          <a:spcPct val="0"/>
        </a:spcBef>
        <a:spcAft>
          <a:spcPct val="0"/>
        </a:spcAft>
        <a:defRPr sz="3600">
          <a:solidFill>
            <a:srgbClr val="A50021"/>
          </a:solidFill>
          <a:latin typeface="Georgia" pitchFamily="18" charset="0"/>
          <a:cs typeface="Arial" charset="0"/>
        </a:defRPr>
      </a:lvl4pPr>
      <a:lvl5pPr algn="l" rtl="0" eaLnBrk="1" fontAlgn="base" hangingPunct="1">
        <a:spcBef>
          <a:spcPct val="0"/>
        </a:spcBef>
        <a:spcAft>
          <a:spcPct val="0"/>
        </a:spcAft>
        <a:defRPr sz="3600">
          <a:solidFill>
            <a:srgbClr val="A50021"/>
          </a:solidFill>
          <a:latin typeface="Georgia" pitchFamily="18" charset="0"/>
          <a:cs typeface="Arial" charset="0"/>
        </a:defRPr>
      </a:lvl5pPr>
      <a:lvl6pPr marL="457200" algn="l" rtl="0" eaLnBrk="1" fontAlgn="base" hangingPunct="1">
        <a:spcBef>
          <a:spcPct val="0"/>
        </a:spcBef>
        <a:spcAft>
          <a:spcPct val="0"/>
        </a:spcAft>
        <a:defRPr sz="3600">
          <a:solidFill>
            <a:srgbClr val="A50021"/>
          </a:solidFill>
          <a:latin typeface="Georgia" pitchFamily="18" charset="0"/>
          <a:cs typeface="Arial" charset="0"/>
        </a:defRPr>
      </a:lvl6pPr>
      <a:lvl7pPr marL="914400" algn="l" rtl="0" eaLnBrk="1" fontAlgn="base" hangingPunct="1">
        <a:spcBef>
          <a:spcPct val="0"/>
        </a:spcBef>
        <a:spcAft>
          <a:spcPct val="0"/>
        </a:spcAft>
        <a:defRPr sz="3600">
          <a:solidFill>
            <a:srgbClr val="A50021"/>
          </a:solidFill>
          <a:latin typeface="Georgia" pitchFamily="18" charset="0"/>
          <a:cs typeface="Arial" charset="0"/>
        </a:defRPr>
      </a:lvl7pPr>
      <a:lvl8pPr marL="1371600" algn="l" rtl="0" eaLnBrk="1" fontAlgn="base" hangingPunct="1">
        <a:spcBef>
          <a:spcPct val="0"/>
        </a:spcBef>
        <a:spcAft>
          <a:spcPct val="0"/>
        </a:spcAft>
        <a:defRPr sz="3600">
          <a:solidFill>
            <a:srgbClr val="A50021"/>
          </a:solidFill>
          <a:latin typeface="Georgia" pitchFamily="18" charset="0"/>
          <a:cs typeface="Arial" charset="0"/>
        </a:defRPr>
      </a:lvl8pPr>
      <a:lvl9pPr marL="1828800" algn="l" rtl="0" eaLnBrk="1" fontAlgn="base" hangingPunct="1">
        <a:spcBef>
          <a:spcPct val="0"/>
        </a:spcBef>
        <a:spcAft>
          <a:spcPct val="0"/>
        </a:spcAft>
        <a:defRPr sz="3600">
          <a:solidFill>
            <a:srgbClr val="A50021"/>
          </a:solidFill>
          <a:latin typeface="Georgia" pitchFamily="18" charset="0"/>
          <a:cs typeface="Arial" charset="0"/>
        </a:defRPr>
      </a:lvl9pPr>
    </p:titleStyle>
    <p:bodyStyle>
      <a:lvl1pPr marL="0" indent="0" algn="l" rtl="0" eaLnBrk="1" fontAlgn="base" hangingPunct="1">
        <a:spcBef>
          <a:spcPct val="20000"/>
        </a:spcBef>
        <a:spcAft>
          <a:spcPct val="0"/>
        </a:spcAft>
        <a:buNone/>
        <a:defRPr sz="1700">
          <a:solidFill>
            <a:schemeClr val="tx1"/>
          </a:solidFill>
          <a:latin typeface="Calibri"/>
          <a:ea typeface="+mn-ea"/>
          <a:cs typeface="Calibri"/>
        </a:defRPr>
      </a:lvl1pPr>
      <a:lvl2pPr marL="742950" indent="-285750" algn="l" rtl="0" eaLnBrk="1" fontAlgn="base" hangingPunct="1">
        <a:spcBef>
          <a:spcPct val="20000"/>
        </a:spcBef>
        <a:spcAft>
          <a:spcPct val="0"/>
        </a:spcAft>
        <a:buClrTx/>
        <a:buFont typeface="Arial" pitchFamily="34" charset="0"/>
        <a:buChar char="•"/>
        <a:defRPr sz="1600">
          <a:solidFill>
            <a:schemeClr val="tx1"/>
          </a:solidFill>
          <a:latin typeface="Calibri"/>
          <a:cs typeface="Calibri"/>
        </a:defRPr>
      </a:lvl2pPr>
      <a:lvl3pPr marL="1143000" indent="-228600" algn="l" rtl="0" eaLnBrk="1" fontAlgn="base" hangingPunct="1">
        <a:spcBef>
          <a:spcPct val="20000"/>
        </a:spcBef>
        <a:spcAft>
          <a:spcPct val="0"/>
        </a:spcAft>
        <a:buClrTx/>
        <a:buFont typeface="Arial" pitchFamily="34" charset="0"/>
        <a:buChar char="•"/>
        <a:defRPr sz="1500">
          <a:solidFill>
            <a:schemeClr val="tx1"/>
          </a:solidFill>
          <a:latin typeface="Calibri"/>
          <a:cs typeface="Calibri"/>
        </a:defRPr>
      </a:lvl3pPr>
      <a:lvl4pPr marL="1600200" indent="-228600" algn="l" rtl="0" eaLnBrk="1" fontAlgn="base" hangingPunct="1">
        <a:spcBef>
          <a:spcPct val="20000"/>
        </a:spcBef>
        <a:spcAft>
          <a:spcPct val="0"/>
        </a:spcAft>
        <a:buClrTx/>
        <a:buFont typeface="Arial" pitchFamily="34" charset="0"/>
        <a:buChar char="•"/>
        <a:defRPr sz="1400">
          <a:solidFill>
            <a:schemeClr val="tx1"/>
          </a:solidFill>
          <a:latin typeface="Calibri"/>
          <a:cs typeface="Calibri"/>
        </a:defRPr>
      </a:lvl4pPr>
      <a:lvl5pPr marL="2057400" indent="-228600" algn="l" rtl="0" eaLnBrk="1" fontAlgn="base" hangingPunct="1">
        <a:spcBef>
          <a:spcPct val="20000"/>
        </a:spcBef>
        <a:spcAft>
          <a:spcPct val="0"/>
        </a:spcAft>
        <a:buClr>
          <a:schemeClr val="bg2"/>
        </a:buClr>
        <a:buFont typeface="Arial" charset="0"/>
        <a:buNone/>
        <a:defRPr sz="2000">
          <a:solidFill>
            <a:schemeClr val="tx1"/>
          </a:solidFill>
          <a:latin typeface="Calibri"/>
          <a:cs typeface="Calibri"/>
        </a:defRPr>
      </a:lvl5pPr>
      <a:lvl6pPr marL="25146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mastersfunds.com/"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Microsoft_Excel_97-2003_Worksheet1.xls"/></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90600" y="3886200"/>
            <a:ext cx="7010400" cy="1447800"/>
          </a:xfrm>
        </p:spPr>
        <p:txBody>
          <a:bodyPr>
            <a:normAutofit fontScale="90000"/>
          </a:bodyPr>
          <a:lstStyle/>
          <a:p>
            <a:pPr algn="ctr">
              <a:defRPr/>
            </a:pPr>
            <a:r>
              <a:rPr lang="en-US" sz="1800" b="1" i="1" dirty="0" smtClean="0">
                <a:latin typeface="Verdana" pitchFamily="34" charset="0"/>
                <a:ea typeface="Verdana" pitchFamily="34" charset="0"/>
                <a:cs typeface="Verdana" pitchFamily="34" charset="0"/>
              </a:rPr>
              <a:t/>
            </a:r>
            <a:br>
              <a:rPr lang="en-US" sz="1800" b="1" i="1" dirty="0" smtClean="0">
                <a:latin typeface="Verdana" pitchFamily="34" charset="0"/>
                <a:ea typeface="Verdana" pitchFamily="34" charset="0"/>
                <a:cs typeface="Verdana" pitchFamily="34" charset="0"/>
              </a:rPr>
            </a:br>
            <a:r>
              <a:rPr lang="en-US" sz="2000" b="1" dirty="0" smtClean="0">
                <a:latin typeface="Calibri" panose="020F0502020204030204" pitchFamily="34" charset="0"/>
                <a:ea typeface="Verdana" pitchFamily="34" charset="0"/>
                <a:cs typeface="Calibri" panose="020F0502020204030204" pitchFamily="34" charset="0"/>
              </a:rPr>
              <a:t>Litman Gregory Masters Alternative Strategies Fund</a:t>
            </a:r>
            <a:br>
              <a:rPr lang="en-US" sz="2000" b="1" dirty="0" smtClean="0">
                <a:latin typeface="Calibri" panose="020F0502020204030204" pitchFamily="34" charset="0"/>
                <a:ea typeface="Verdana" pitchFamily="34" charset="0"/>
                <a:cs typeface="Calibri" panose="020F0502020204030204" pitchFamily="34" charset="0"/>
              </a:rPr>
            </a:br>
            <a:r>
              <a:rPr lang="en-US" sz="2000" b="1" dirty="0" smtClean="0">
                <a:latin typeface="Calibri" panose="020F0502020204030204" pitchFamily="34" charset="0"/>
                <a:ea typeface="Verdana" pitchFamily="34" charset="0"/>
                <a:cs typeface="Calibri" panose="020F0502020204030204" pitchFamily="34" charset="0"/>
              </a:rPr>
              <a:t/>
            </a:r>
            <a:br>
              <a:rPr lang="en-US" sz="2000" b="1" dirty="0" smtClean="0">
                <a:latin typeface="Calibri" panose="020F0502020204030204" pitchFamily="34" charset="0"/>
                <a:ea typeface="Verdana" pitchFamily="34" charset="0"/>
                <a:cs typeface="Calibri" panose="020F0502020204030204" pitchFamily="34" charset="0"/>
              </a:rPr>
            </a:br>
            <a:r>
              <a:rPr lang="en-US" sz="2000" b="1" dirty="0" smtClean="0">
                <a:latin typeface="Calibri" panose="020F0502020204030204" pitchFamily="34" charset="0"/>
                <a:ea typeface="Verdana" pitchFamily="34" charset="0"/>
                <a:cs typeface="Calibri" panose="020F0502020204030204" pitchFamily="34" charset="0"/>
              </a:rPr>
              <a:t/>
            </a:r>
            <a:br>
              <a:rPr lang="en-US" sz="2000" b="1" dirty="0" smtClean="0">
                <a:latin typeface="Calibri" panose="020F0502020204030204" pitchFamily="34" charset="0"/>
                <a:ea typeface="Verdana" pitchFamily="34" charset="0"/>
                <a:cs typeface="Calibri" panose="020F0502020204030204" pitchFamily="34" charset="0"/>
              </a:rPr>
            </a:br>
            <a:r>
              <a:rPr lang="en-US" sz="2000" b="1" dirty="0" smtClean="0">
                <a:latin typeface="Calibri" panose="020F0502020204030204" pitchFamily="34" charset="0"/>
                <a:ea typeface="Verdana" pitchFamily="34" charset="0"/>
                <a:cs typeface="Calibri" panose="020F0502020204030204" pitchFamily="34" charset="0"/>
              </a:rPr>
              <a:t>MASFX / Institutional </a:t>
            </a:r>
            <a:br>
              <a:rPr lang="en-US" sz="2000" b="1" dirty="0" smtClean="0">
                <a:latin typeface="Calibri" panose="020F0502020204030204" pitchFamily="34" charset="0"/>
                <a:ea typeface="Verdana" pitchFamily="34" charset="0"/>
                <a:cs typeface="Calibri" panose="020F0502020204030204" pitchFamily="34" charset="0"/>
              </a:rPr>
            </a:br>
            <a:r>
              <a:rPr lang="en-US" sz="2000" b="1" dirty="0" smtClean="0">
                <a:latin typeface="Calibri" panose="020F0502020204030204" pitchFamily="34" charset="0"/>
                <a:ea typeface="Verdana" pitchFamily="34" charset="0"/>
                <a:cs typeface="Calibri" panose="020F0502020204030204" pitchFamily="34" charset="0"/>
              </a:rPr>
              <a:t>MASNX / Investor</a:t>
            </a:r>
            <a:r>
              <a:rPr lang="en-US" sz="1800" b="1" dirty="0" smtClean="0">
                <a:latin typeface="Verdana" pitchFamily="34" charset="0"/>
                <a:ea typeface="Verdana" pitchFamily="34" charset="0"/>
                <a:cs typeface="Verdana" pitchFamily="34" charset="0"/>
              </a:rPr>
              <a:t/>
            </a:r>
            <a:br>
              <a:rPr lang="en-US" sz="1800" b="1" dirty="0" smtClean="0">
                <a:latin typeface="Verdana" pitchFamily="34" charset="0"/>
                <a:ea typeface="Verdana" pitchFamily="34" charset="0"/>
                <a:cs typeface="Verdana" pitchFamily="34" charset="0"/>
              </a:rPr>
            </a:br>
            <a:endParaRPr lang="en-US" sz="1800" b="1" dirty="0">
              <a:latin typeface="Verdana" pitchFamily="34" charset="0"/>
              <a:ea typeface="Verdana" pitchFamily="34" charset="0"/>
              <a:cs typeface="Verdana" pitchFamily="34" charset="0"/>
            </a:endParaRPr>
          </a:p>
        </p:txBody>
      </p:sp>
      <p:sp>
        <p:nvSpPr>
          <p:cNvPr id="10243" name="Rectangle 8"/>
          <p:cNvSpPr>
            <a:spLocks noChangeArrowheads="1"/>
          </p:cNvSpPr>
          <p:nvPr/>
        </p:nvSpPr>
        <p:spPr bwMode="auto">
          <a:xfrm>
            <a:off x="0" y="6596390"/>
            <a:ext cx="9144000" cy="246221"/>
          </a:xfrm>
          <a:prstGeom prst="rect">
            <a:avLst/>
          </a:prstGeom>
          <a:noFill/>
          <a:ln w="9525">
            <a:noFill/>
            <a:miter lim="800000"/>
            <a:headEnd/>
            <a:tailEnd/>
          </a:ln>
        </p:spPr>
        <p:txBody>
          <a:bodyPr wrap="square">
            <a:spAutoFit/>
          </a:bodyPr>
          <a:lstStyle/>
          <a:p>
            <a:pPr algn="ctr"/>
            <a:r>
              <a:rPr lang="en-US" sz="1000" b="1" i="1" dirty="0">
                <a:solidFill>
                  <a:schemeClr val="bg1"/>
                </a:solidFill>
                <a:latin typeface="Calibri" panose="020F0502020204030204" pitchFamily="34" charset="0"/>
                <a:cs typeface="Calibri" panose="020F0502020204030204" pitchFamily="34" charset="0"/>
              </a:rPr>
              <a:t>This information is authorized for investment advisors, broker/dealers, and other registered financial professionals only</a:t>
            </a:r>
            <a:r>
              <a:rPr lang="en-US" sz="1000" b="1" i="1" dirty="0" smtClean="0">
                <a:solidFill>
                  <a:schemeClr val="bg1"/>
                </a:solidFill>
                <a:latin typeface="Calibri" panose="020F0502020204030204" pitchFamily="34" charset="0"/>
                <a:cs typeface="Calibri" panose="020F0502020204030204" pitchFamily="34" charset="0"/>
              </a:rPr>
              <a:t>.</a:t>
            </a:r>
            <a:endParaRPr lang="en-US" sz="1000" b="1" i="1" dirty="0">
              <a:solidFill>
                <a:schemeClr val="bg1"/>
              </a:solidFill>
              <a:latin typeface="Calibri" panose="020F0502020204030204" pitchFamily="34" charset="0"/>
              <a:cs typeface="Calibri" panose="020F0502020204030204" pitchFamily="34" charset="0"/>
            </a:endParaRPr>
          </a:p>
        </p:txBody>
      </p:sp>
      <p:sp>
        <p:nvSpPr>
          <p:cNvPr id="7" name="Title 1"/>
          <p:cNvSpPr txBox="1">
            <a:spLocks/>
          </p:cNvSpPr>
          <p:nvPr/>
        </p:nvSpPr>
        <p:spPr bwMode="auto">
          <a:xfrm>
            <a:off x="381000" y="762000"/>
            <a:ext cx="48768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solidFill>
                  <a:schemeClr val="bg2"/>
                </a:solidFill>
                <a:effectLst/>
                <a:uLnTx/>
                <a:uFillTx/>
                <a:latin typeface="Calibri" panose="020F0502020204030204" pitchFamily="34" charset="0"/>
                <a:ea typeface="Verdana" pitchFamily="34" charset="0"/>
                <a:cs typeface="Calibri" panose="020F0502020204030204" pitchFamily="34" charset="0"/>
              </a:rPr>
              <a:t>DISTINCTIVE SOLUTIONS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solidFill>
                  <a:schemeClr val="bg2"/>
                </a:solidFill>
                <a:effectLst/>
                <a:uLnTx/>
                <a:uFillTx/>
                <a:latin typeface="Calibri" panose="020F0502020204030204" pitchFamily="34" charset="0"/>
                <a:ea typeface="Verdana" pitchFamily="34" charset="0"/>
                <a:cs typeface="Calibri" panose="020F0502020204030204" pitchFamily="34" charset="0"/>
              </a:rPr>
              <a:t>TO CHALLENGING ASSET</a:t>
            </a:r>
            <a:r>
              <a:rPr kumimoji="0" lang="en-US" sz="2000" i="0" u="none" strike="noStrike" kern="0" cap="none" spc="0" normalizeH="0" noProof="0" dirty="0" smtClean="0">
                <a:ln>
                  <a:noFill/>
                </a:ln>
                <a:solidFill>
                  <a:schemeClr val="bg2"/>
                </a:solidFill>
                <a:effectLst/>
                <a:uLnTx/>
                <a:uFillTx/>
                <a:latin typeface="Calibri" panose="020F0502020204030204" pitchFamily="34" charset="0"/>
                <a:ea typeface="Verdana" pitchFamily="34" charset="0"/>
                <a:cs typeface="Calibri" panose="020F0502020204030204" pitchFamily="34" charset="0"/>
              </a:rPr>
              <a:t> CLASSES</a:t>
            </a:r>
            <a:endParaRPr kumimoji="0" lang="en-US" sz="2000" i="0" u="none" strike="noStrike" kern="0" cap="none" spc="0" normalizeH="0" baseline="0" noProof="0" dirty="0">
              <a:ln>
                <a:noFill/>
              </a:ln>
              <a:solidFill>
                <a:schemeClr val="bg2"/>
              </a:solidFill>
              <a:effectLst/>
              <a:uLnTx/>
              <a:uFillTx/>
              <a:latin typeface="Calibri" panose="020F0502020204030204" pitchFamily="34" charset="0"/>
              <a:ea typeface="Verdana" pitchFamily="34" charset="0"/>
              <a:cs typeface="Calibri" panose="020F0502020204030204" pitchFamily="34" charset="0"/>
            </a:endParaRPr>
          </a:p>
        </p:txBody>
      </p:sp>
      <p:cxnSp>
        <p:nvCxnSpPr>
          <p:cNvPr id="4" name="Straight Connector 3"/>
          <p:cNvCxnSpPr/>
          <p:nvPr/>
        </p:nvCxnSpPr>
        <p:spPr>
          <a:xfrm>
            <a:off x="2438400" y="4191000"/>
            <a:ext cx="4114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LITMAN GREGORY </a:t>
            </a:r>
            <a:r>
              <a:rPr lang="en-US" b="1" dirty="0"/>
              <a:t>CORE RESEARCH TEAM</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10</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08096883"/>
              </p:ext>
            </p:extLst>
          </p:nvPr>
        </p:nvGraphicFramePr>
        <p:xfrm>
          <a:off x="228600" y="1996441"/>
          <a:ext cx="8686797" cy="4160520"/>
        </p:xfrm>
        <a:graphic>
          <a:graphicData uri="http://schemas.openxmlformats.org/drawingml/2006/table">
            <a:tbl>
              <a:tblPr firstRow="1" bandRow="1">
                <a:tableStyleId>{5C22544A-7EE6-4342-B048-85BDC9FD1C3A}</a:tableStyleId>
              </a:tblPr>
              <a:tblGrid>
                <a:gridCol w="1240971"/>
                <a:gridCol w="1240971"/>
                <a:gridCol w="1240971"/>
                <a:gridCol w="1240971"/>
                <a:gridCol w="1240971"/>
                <a:gridCol w="1240971"/>
                <a:gridCol w="1240971"/>
              </a:tblGrid>
              <a:tr h="518159">
                <a:tc>
                  <a:txBody>
                    <a:bodyPr/>
                    <a:lstStyle/>
                    <a:p>
                      <a:pPr marL="3175" indent="-3175">
                        <a:buClr>
                          <a:srgbClr val="10181E"/>
                        </a:buClr>
                      </a:pPr>
                      <a:r>
                        <a:rPr lang="en-US" sz="900" b="1" dirty="0" smtClean="0">
                          <a:solidFill>
                            <a:srgbClr val="10181E"/>
                          </a:solidFill>
                          <a:latin typeface="Calibri" pitchFamily="34" charset="0"/>
                        </a:rPr>
                        <a:t>JACK CHEE </a:t>
                      </a:r>
                    </a:p>
                    <a:p>
                      <a:pPr marL="3175" indent="-3175">
                        <a:buClr>
                          <a:srgbClr val="10181E"/>
                        </a:buClr>
                      </a:pPr>
                      <a:r>
                        <a:rPr lang="en-US" sz="900" b="0" dirty="0" smtClean="0">
                          <a:solidFill>
                            <a:srgbClr val="10181E"/>
                          </a:solidFill>
                          <a:latin typeface="Calibri" pitchFamily="34" charset="0"/>
                        </a:rPr>
                        <a:t>Principal, Sr. Research Analyst</a:t>
                      </a:r>
                    </a:p>
                  </a:txBody>
                  <a:tcPr>
                    <a:solidFill>
                      <a:srgbClr val="BAB0A4"/>
                    </a:solidFill>
                  </a:tcPr>
                </a:tc>
                <a:tc>
                  <a:txBody>
                    <a:bodyPr/>
                    <a:lstStyle/>
                    <a:p>
                      <a:pPr marL="3175" indent="-3175">
                        <a:buClr>
                          <a:srgbClr val="10181E"/>
                        </a:buClr>
                      </a:pPr>
                      <a:r>
                        <a:rPr lang="en-US" sz="900" b="1" spc="0" dirty="0" smtClean="0">
                          <a:solidFill>
                            <a:srgbClr val="10181E"/>
                          </a:solidFill>
                          <a:latin typeface="Calibri" pitchFamily="34" charset="0"/>
                        </a:rPr>
                        <a:t>JEREMY DEGROOT, CFA</a:t>
                      </a:r>
                      <a:r>
                        <a:rPr lang="en-US" sz="900" b="1" spc="0" baseline="0" dirty="0" smtClean="0">
                          <a:solidFill>
                            <a:srgbClr val="10181E"/>
                          </a:solidFill>
                          <a:latin typeface="Calibri" pitchFamily="34" charset="0"/>
                        </a:rPr>
                        <a:t>  </a:t>
                      </a:r>
                      <a:r>
                        <a:rPr lang="en-US" sz="900" b="0" dirty="0" smtClean="0">
                          <a:solidFill>
                            <a:srgbClr val="10181E"/>
                          </a:solidFill>
                          <a:latin typeface="Calibri" pitchFamily="34" charset="0"/>
                        </a:rPr>
                        <a:t>Principal, Chief Investment Officer</a:t>
                      </a:r>
                    </a:p>
                  </a:txBody>
                  <a:tcPr>
                    <a:solidFill>
                      <a:srgbClr val="BAB0A4"/>
                    </a:solidFill>
                  </a:tcPr>
                </a:tc>
                <a:tc>
                  <a:txBody>
                    <a:bodyPr/>
                    <a:lstStyle/>
                    <a:p>
                      <a:pPr marL="3175" indent="-3175">
                        <a:buClr>
                          <a:srgbClr val="10181E"/>
                        </a:buClr>
                      </a:pPr>
                      <a:r>
                        <a:rPr lang="en-US" sz="900" b="1" dirty="0" smtClean="0">
                          <a:solidFill>
                            <a:srgbClr val="10181E"/>
                          </a:solidFill>
                          <a:latin typeface="Calibri" pitchFamily="34" charset="0"/>
                        </a:rPr>
                        <a:t>KEN GREGORY</a:t>
                      </a:r>
                    </a:p>
                    <a:p>
                      <a:pPr marL="3175" indent="-3175">
                        <a:buClr>
                          <a:srgbClr val="10181E"/>
                        </a:buClr>
                      </a:pPr>
                      <a:r>
                        <a:rPr lang="en-US" sz="900" b="0" dirty="0" smtClean="0">
                          <a:solidFill>
                            <a:srgbClr val="10181E"/>
                          </a:solidFill>
                          <a:latin typeface="Calibri" pitchFamily="34" charset="0"/>
                        </a:rPr>
                        <a:t>Co-Founding Principal</a:t>
                      </a:r>
                    </a:p>
                  </a:txBody>
                  <a:tcPr>
                    <a:solidFill>
                      <a:srgbClr val="BAB0A4"/>
                    </a:solidFill>
                  </a:tcPr>
                </a:tc>
                <a:tc>
                  <a:txBody>
                    <a:bodyPr/>
                    <a:lstStyle/>
                    <a:p>
                      <a:pPr marL="3175" indent="-3175">
                        <a:buClr>
                          <a:srgbClr val="10181E"/>
                        </a:buClr>
                      </a:pPr>
                      <a:r>
                        <a:rPr lang="en-US" sz="900" b="1" dirty="0" smtClean="0">
                          <a:solidFill>
                            <a:srgbClr val="10181E"/>
                          </a:solidFill>
                          <a:latin typeface="Calibri" pitchFamily="34" charset="0"/>
                        </a:rPr>
                        <a:t>RAJAT JAIN, CFA</a:t>
                      </a:r>
                    </a:p>
                    <a:p>
                      <a:pPr marL="3175" indent="-3175">
                        <a:lnSpc>
                          <a:spcPct val="100000"/>
                        </a:lnSpc>
                        <a:buClr>
                          <a:srgbClr val="10181E"/>
                        </a:buClr>
                      </a:pPr>
                      <a:r>
                        <a:rPr lang="en-US" sz="900" b="0" dirty="0" smtClean="0">
                          <a:solidFill>
                            <a:srgbClr val="10181E"/>
                          </a:solidFill>
                          <a:latin typeface="Calibri" pitchFamily="34" charset="0"/>
                        </a:rPr>
                        <a:t>Principal, Sr. Research Analyst</a:t>
                      </a:r>
                    </a:p>
                  </a:txBody>
                  <a:tcPr>
                    <a:solidFill>
                      <a:srgbClr val="BAB0A4"/>
                    </a:solidFill>
                  </a:tcPr>
                </a:tc>
                <a:tc>
                  <a:txBody>
                    <a:bodyPr/>
                    <a:lstStyle/>
                    <a:p>
                      <a:pPr marL="3175" indent="-3175">
                        <a:buClr>
                          <a:srgbClr val="10181E"/>
                        </a:buClr>
                      </a:pPr>
                      <a:r>
                        <a:rPr lang="en-US" sz="900" b="1" dirty="0" smtClean="0">
                          <a:solidFill>
                            <a:srgbClr val="10181E"/>
                          </a:solidFill>
                          <a:latin typeface="Calibri" pitchFamily="34" charset="0"/>
                        </a:rPr>
                        <a:t>JASON STEUERWALT, CFA</a:t>
                      </a:r>
                    </a:p>
                    <a:p>
                      <a:pPr marL="3175" indent="-3175">
                        <a:buClr>
                          <a:srgbClr val="10181E"/>
                        </a:buClr>
                      </a:pPr>
                      <a:r>
                        <a:rPr lang="en-US" sz="900" b="0" dirty="0" smtClean="0">
                          <a:solidFill>
                            <a:srgbClr val="10181E"/>
                          </a:solidFill>
                          <a:latin typeface="Calibri" pitchFamily="34" charset="0"/>
                        </a:rPr>
                        <a:t>Sr. Research Analyst</a:t>
                      </a:r>
                    </a:p>
                  </a:txBody>
                  <a:tcPr>
                    <a:solidFill>
                      <a:srgbClr val="BAB0A4"/>
                    </a:solidFill>
                  </a:tcPr>
                </a:tc>
                <a:tc>
                  <a:txBody>
                    <a:bodyPr/>
                    <a:lstStyle/>
                    <a:p>
                      <a:pPr marL="3175" indent="-3175">
                        <a:buClr>
                          <a:srgbClr val="10181E"/>
                        </a:buClr>
                      </a:pPr>
                      <a:r>
                        <a:rPr lang="en-US" sz="900" b="1" dirty="0" smtClean="0">
                          <a:solidFill>
                            <a:srgbClr val="000000"/>
                          </a:solidFill>
                          <a:latin typeface="Calibri" pitchFamily="34" charset="0"/>
                        </a:rPr>
                        <a:t>ALISTAIR SAVIDES, CFA</a:t>
                      </a:r>
                    </a:p>
                    <a:p>
                      <a:pPr marL="3175" indent="-3175">
                        <a:buClr>
                          <a:srgbClr val="10181E"/>
                        </a:buClr>
                      </a:pPr>
                      <a:r>
                        <a:rPr lang="en-US" sz="900" b="0" dirty="0" smtClean="0">
                          <a:solidFill>
                            <a:srgbClr val="000000"/>
                          </a:solidFill>
                          <a:latin typeface="Calibri" pitchFamily="34" charset="0"/>
                        </a:rPr>
                        <a:t>Research Analyst</a:t>
                      </a:r>
                    </a:p>
                    <a:p>
                      <a:endParaRPr lang="en-US" sz="900" dirty="0">
                        <a:latin typeface="Calibri"/>
                        <a:cs typeface="Calibri"/>
                      </a:endParaRPr>
                    </a:p>
                  </a:txBody>
                  <a:tcPr>
                    <a:solidFill>
                      <a:srgbClr val="BAB0A4"/>
                    </a:solidFill>
                  </a:tcPr>
                </a:tc>
                <a:tc>
                  <a:txBody>
                    <a:bodyPr/>
                    <a:lstStyle/>
                    <a:p>
                      <a:pPr marL="0" indent="0">
                        <a:buClr>
                          <a:srgbClr val="10181E"/>
                        </a:buClr>
                      </a:pPr>
                      <a:r>
                        <a:rPr lang="en-US" sz="900" b="1" dirty="0" smtClean="0">
                          <a:solidFill>
                            <a:schemeClr val="tx1"/>
                          </a:solidFill>
                          <a:latin typeface="Calibri" pitchFamily="34" charset="0"/>
                        </a:rPr>
                        <a:t>KIKO VALLARTA</a:t>
                      </a:r>
                    </a:p>
                    <a:p>
                      <a:pPr marL="0" indent="0">
                        <a:buClr>
                          <a:srgbClr val="10181E"/>
                        </a:buClr>
                      </a:pPr>
                      <a:r>
                        <a:rPr lang="en-US" sz="900" b="0" smtClean="0">
                          <a:solidFill>
                            <a:srgbClr val="10181E"/>
                          </a:solidFill>
                          <a:latin typeface="Calibri" pitchFamily="34" charset="0"/>
                        </a:rPr>
                        <a:t>Research Analyst</a:t>
                      </a:r>
                      <a:endParaRPr lang="en-US" sz="900" b="0" dirty="0" smtClean="0">
                        <a:solidFill>
                          <a:srgbClr val="10181E"/>
                        </a:solidFill>
                        <a:latin typeface="Calibri" pitchFamily="34" charset="0"/>
                      </a:endParaRPr>
                    </a:p>
                  </a:txBody>
                  <a:tcPr>
                    <a:solidFill>
                      <a:srgbClr val="BAB0A4"/>
                    </a:solidFill>
                  </a:tcPr>
                </a:tc>
              </a:tr>
              <a:tr h="350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rPr>
                        <a:t>18 years of investment experience</a:t>
                      </a:r>
                      <a:endParaRPr lang="en-US" sz="900" dirty="0" smtClean="0">
                        <a:solidFill>
                          <a:srgbClr val="FF0000"/>
                        </a:solidFill>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rPr>
                        <a:t>25 years of investment experience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rPr>
                        <a:t>35 years of investment experience</a:t>
                      </a:r>
                    </a:p>
                  </a:txBody>
                  <a:tcPr/>
                </a:tc>
                <a:tc>
                  <a:txBody>
                    <a:bodyPr/>
                    <a:lstStyle/>
                    <a:p>
                      <a:pPr marL="3175" marR="0" indent="-3175" algn="l" defTabSz="914400" rtl="0" eaLnBrk="1" fontAlgn="auto" latinLnBrk="0" hangingPunct="1">
                        <a:lnSpc>
                          <a:spcPct val="100000"/>
                        </a:lnSpc>
                        <a:spcBef>
                          <a:spcPts val="0"/>
                        </a:spcBef>
                        <a:spcAft>
                          <a:spcPts val="0"/>
                        </a:spcAft>
                        <a:buClr>
                          <a:srgbClr val="10181E"/>
                        </a:buClr>
                        <a:buSzTx/>
                        <a:buFontTx/>
                        <a:buNone/>
                        <a:tabLst/>
                        <a:defRPr/>
                      </a:pPr>
                      <a:r>
                        <a:rPr lang="en-US" sz="900" dirty="0" smtClean="0">
                          <a:latin typeface="Calibri" pitchFamily="34" charset="0"/>
                        </a:rPr>
                        <a:t>18 years of investment experience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rPr>
                        <a:t>16 years of investment experience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rPr>
                        <a:t>10 years of investment experience</a:t>
                      </a:r>
                      <a:endParaRPr lang="en-US" sz="900" dirty="0">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rPr>
                        <a:t>8 years of investment experience</a:t>
                      </a:r>
                      <a:endParaRPr lang="en-US" sz="900" dirty="0">
                        <a:latin typeface="Calibri"/>
                        <a:cs typeface="Calibri"/>
                      </a:endParaRPr>
                    </a:p>
                  </a:txBody>
                  <a:tcPr/>
                </a:tc>
              </a:tr>
              <a:tr h="697411">
                <a:tc>
                  <a:txBody>
                    <a:bodyPr/>
                    <a:lstStyle/>
                    <a:p>
                      <a:pPr marL="3175" indent="-3175">
                        <a:buClr>
                          <a:srgbClr val="10181E"/>
                        </a:buClr>
                      </a:pPr>
                      <a:r>
                        <a:rPr lang="en-US" sz="900" dirty="0" smtClean="0">
                          <a:latin typeface="Calibri" pitchFamily="34" charset="0"/>
                        </a:rPr>
                        <a:t>Manager due diligence focusing on domestic equity and fixed-income,</a:t>
                      </a:r>
                      <a:r>
                        <a:rPr lang="en-US" sz="900" baseline="0" dirty="0" smtClean="0">
                          <a:latin typeface="Calibri" pitchFamily="34" charset="0"/>
                        </a:rPr>
                        <a:t> asset-class coverage of fixed-income and REIT markets</a:t>
                      </a:r>
                      <a:endParaRPr lang="en-US" sz="900" dirty="0" smtClean="0">
                        <a:latin typeface="Calibri" pitchFamily="34" charset="0"/>
                      </a:endParaRPr>
                    </a:p>
                  </a:txBody>
                  <a:tcPr/>
                </a:tc>
                <a:tc>
                  <a:txBody>
                    <a:bodyPr/>
                    <a:lstStyle/>
                    <a:p>
                      <a:pPr marL="3175" indent="-3175">
                        <a:buClr>
                          <a:srgbClr val="10181E"/>
                        </a:buClr>
                      </a:pPr>
                      <a:r>
                        <a:rPr lang="en-US" sz="900" dirty="0" smtClean="0">
                          <a:latin typeface="Calibri" pitchFamily="34" charset="0"/>
                        </a:rPr>
                        <a:t>Oversight of asset class research, tactical allocation, and manager due diligence with specialization in</a:t>
                      </a:r>
                    </a:p>
                    <a:p>
                      <a:pPr marL="3175" indent="-3175">
                        <a:buClr>
                          <a:srgbClr val="10181E"/>
                        </a:buClr>
                      </a:pPr>
                      <a:r>
                        <a:rPr lang="en-US" sz="900" dirty="0" smtClean="0">
                          <a:latin typeface="Calibri" pitchFamily="34" charset="0"/>
                        </a:rPr>
                        <a:t>alternatives</a:t>
                      </a:r>
                    </a:p>
                  </a:txBody>
                  <a:tcPr/>
                </a:tc>
                <a:tc>
                  <a:txBody>
                    <a:bodyPr/>
                    <a:lstStyle/>
                    <a:p>
                      <a:pPr marL="3175" indent="-3175">
                        <a:buClr>
                          <a:srgbClr val="10181E"/>
                        </a:buClr>
                      </a:pPr>
                      <a:r>
                        <a:rPr lang="en-US" sz="900" dirty="0" smtClean="0">
                          <a:latin typeface="Calibri" pitchFamily="34" charset="0"/>
                        </a:rPr>
                        <a:t>Founder of the funds and president of Litman Gregory Fund Advisors</a:t>
                      </a:r>
                    </a:p>
                    <a:p>
                      <a:endParaRPr lang="en-US" sz="900" dirty="0">
                        <a:latin typeface="Calibri"/>
                        <a:cs typeface="Calibri"/>
                      </a:endParaRPr>
                    </a:p>
                  </a:txBody>
                  <a:tcPr/>
                </a:tc>
                <a:tc>
                  <a:txBody>
                    <a:bodyPr/>
                    <a:lstStyle/>
                    <a:p>
                      <a:pPr marL="3175" indent="-3175">
                        <a:buClr>
                          <a:srgbClr val="10181E"/>
                        </a:buClr>
                      </a:pPr>
                      <a:r>
                        <a:rPr lang="en-US" sz="900" dirty="0" smtClean="0">
                          <a:latin typeface="Calibri" pitchFamily="34" charset="0"/>
                        </a:rPr>
                        <a:t>Manager due diligence focusing on domestic</a:t>
                      </a:r>
                      <a:r>
                        <a:rPr lang="en-US" sz="900" baseline="0" dirty="0" smtClean="0">
                          <a:latin typeface="Calibri" pitchFamily="34" charset="0"/>
                        </a:rPr>
                        <a:t> and </a:t>
                      </a:r>
                      <a:r>
                        <a:rPr lang="en-US" sz="900" dirty="0" smtClean="0">
                          <a:latin typeface="Calibri" pitchFamily="34" charset="0"/>
                        </a:rPr>
                        <a:t>international equity,</a:t>
                      </a:r>
                      <a:r>
                        <a:rPr lang="en-US" sz="900" baseline="0" dirty="0" smtClean="0">
                          <a:latin typeface="Calibri" pitchFamily="34" charset="0"/>
                        </a:rPr>
                        <a:t> asset-class coverage of domestic and international markets</a:t>
                      </a:r>
                      <a:endParaRPr lang="en-US" sz="900" dirty="0" smtClean="0">
                        <a:latin typeface="Calibri" pitchFamily="34" charset="0"/>
                      </a:endParaRPr>
                    </a:p>
                  </a:txBody>
                  <a:tcPr/>
                </a:tc>
                <a:tc>
                  <a:txBody>
                    <a:bodyPr/>
                    <a:lstStyle/>
                    <a:p>
                      <a:pPr marL="3175" indent="-3175">
                        <a:buClr>
                          <a:srgbClr val="10181E"/>
                        </a:buClr>
                      </a:pPr>
                      <a:r>
                        <a:rPr lang="en-US" sz="900" dirty="0" smtClean="0">
                          <a:latin typeface="Calibri" pitchFamily="34" charset="0"/>
                        </a:rPr>
                        <a:t>Research focus: Fixed income, alternative</a:t>
                      </a:r>
                    </a:p>
                    <a:p>
                      <a:pPr marL="3175" indent="-3175">
                        <a:buClr>
                          <a:srgbClr val="10181E"/>
                        </a:buClr>
                      </a:pPr>
                      <a:r>
                        <a:rPr lang="en-US" sz="900" dirty="0" smtClean="0">
                          <a:latin typeface="Calibri" pitchFamily="34" charset="0"/>
                        </a:rPr>
                        <a:t>strategies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cs typeface="Calibri" pitchFamily="34" charset="0"/>
                        </a:rPr>
                        <a:t>Responsible for investment research and analytical support across Litman Gregory’s asset class and manager research capabilities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cs typeface="Calibri" pitchFamily="34" charset="0"/>
                        </a:rPr>
                        <a:t>Responsible for investment research and analytical support across Litman Gregory’s asset class and manager research capabilities</a:t>
                      </a:r>
                    </a:p>
                  </a:txBody>
                  <a:tcPr/>
                </a:tc>
              </a:tr>
              <a:tr h="697411">
                <a:tc>
                  <a:txBody>
                    <a:bodyPr/>
                    <a:lstStyle/>
                    <a:p>
                      <a:pPr marL="3175" indent="-3175">
                        <a:buClr>
                          <a:srgbClr val="10181E"/>
                        </a:buClr>
                      </a:pPr>
                      <a:r>
                        <a:rPr lang="en-US" sz="900" dirty="0" smtClean="0">
                          <a:latin typeface="Calibri" pitchFamily="34" charset="0"/>
                        </a:rPr>
                        <a:t>Previously with Value Line Mutual Fund Survey</a:t>
                      </a:r>
                    </a:p>
                    <a:p>
                      <a:endParaRPr lang="en-US" sz="900" dirty="0">
                        <a:latin typeface="Calibri"/>
                        <a:cs typeface="Calibri"/>
                      </a:endParaRPr>
                    </a:p>
                  </a:txBody>
                  <a:tcPr/>
                </a:tc>
                <a:tc>
                  <a:txBody>
                    <a:bodyPr/>
                    <a:lstStyle/>
                    <a:p>
                      <a:pPr marL="3175" indent="-3175">
                        <a:buClr>
                          <a:srgbClr val="10181E"/>
                        </a:buClr>
                      </a:pPr>
                      <a:r>
                        <a:rPr lang="en-US" sz="900" dirty="0" smtClean="0">
                          <a:latin typeface="Calibri" pitchFamily="34" charset="0"/>
                        </a:rPr>
                        <a:t>Previously with KPMG Peat Marwick and Sr. Economist with Law &amp; Economics Consulting Group </a:t>
                      </a:r>
                    </a:p>
                  </a:txBody>
                  <a:tcPr/>
                </a:tc>
                <a:tc>
                  <a:txBody>
                    <a:bodyPr/>
                    <a:lstStyle/>
                    <a:p>
                      <a:pPr marL="3175" indent="-3175">
                        <a:buClr>
                          <a:srgbClr val="10181E"/>
                        </a:buClr>
                      </a:pPr>
                      <a:r>
                        <a:rPr lang="en-US" sz="900" dirty="0" smtClean="0">
                          <a:latin typeface="Calibri" pitchFamily="34" charset="0"/>
                        </a:rPr>
                        <a:t>Previously with Bank of America Executive Financial Counseling </a:t>
                      </a:r>
                    </a:p>
                    <a:p>
                      <a:pPr marL="3175" indent="-3175">
                        <a:buClr>
                          <a:srgbClr val="10181E"/>
                        </a:buClr>
                      </a:pPr>
                      <a:r>
                        <a:rPr lang="en-US" sz="900" dirty="0" smtClean="0">
                          <a:latin typeface="Calibri" pitchFamily="34" charset="0"/>
                        </a:rPr>
                        <a:t>Group and President of Williams Asset Management</a:t>
                      </a:r>
                    </a:p>
                  </a:txBody>
                  <a:tcPr/>
                </a:tc>
                <a:tc>
                  <a:txBody>
                    <a:bodyPr/>
                    <a:lstStyle/>
                    <a:p>
                      <a:pPr marL="3175" indent="-3175">
                        <a:buClr>
                          <a:srgbClr val="10181E"/>
                        </a:buClr>
                      </a:pPr>
                      <a:r>
                        <a:rPr lang="en-US" sz="900" dirty="0" smtClean="0">
                          <a:latin typeface="Calibri" pitchFamily="34" charset="0"/>
                        </a:rPr>
                        <a:t>Previously with Montgomery </a:t>
                      </a:r>
                    </a:p>
                    <a:p>
                      <a:pPr marL="3175" indent="-3175">
                        <a:buClr>
                          <a:srgbClr val="10181E"/>
                        </a:buClr>
                      </a:pPr>
                      <a:r>
                        <a:rPr lang="en-US" sz="900" dirty="0" smtClean="0">
                          <a:latin typeface="Calibri" pitchFamily="34" charset="0"/>
                        </a:rPr>
                        <a:t>Asset Management</a:t>
                      </a:r>
                      <a:r>
                        <a:rPr lang="en-US" sz="900" baseline="0" dirty="0" smtClean="0">
                          <a:latin typeface="Calibri" pitchFamily="34" charset="0"/>
                        </a:rPr>
                        <a:t> </a:t>
                      </a:r>
                      <a:r>
                        <a:rPr lang="en-US" sz="900" dirty="0" smtClean="0">
                          <a:latin typeface="Calibri" pitchFamily="34" charset="0"/>
                        </a:rPr>
                        <a:t>and Associate Director with BARRA Rogers Casey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rPr>
                        <a:t>Previously with Hall Capital Partners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rPr>
                        <a:t>Previously </a:t>
                      </a:r>
                      <a:r>
                        <a:rPr lang="en-US" sz="900" dirty="0" smtClean="0">
                          <a:latin typeface="Calibri" pitchFamily="34" charset="0"/>
                          <a:cs typeface="Calibri" pitchFamily="34" charset="0"/>
                        </a:rPr>
                        <a:t>with the Principia Corporation’s endowment fund and StraightLine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rPr>
                        <a:t>Previously </a:t>
                      </a:r>
                      <a:r>
                        <a:rPr lang="en-US" sz="900" dirty="0" smtClean="0">
                          <a:latin typeface="Calibri" pitchFamily="34" charset="0"/>
                          <a:cs typeface="Calibri" pitchFamily="34" charset="0"/>
                        </a:rPr>
                        <a:t>with Financial Designs, Ltd</a:t>
                      </a:r>
                    </a:p>
                  </a:txBody>
                  <a:tcPr/>
                </a:tc>
              </a:tr>
              <a:tr h="697411">
                <a:tc>
                  <a:txBody>
                    <a:bodyPr/>
                    <a:lstStyle/>
                    <a:p>
                      <a:pPr marL="3175" indent="-3175">
                        <a:buClr>
                          <a:srgbClr val="10181E"/>
                        </a:buClr>
                      </a:pPr>
                      <a:r>
                        <a:rPr lang="en-US" sz="900" dirty="0" smtClean="0">
                          <a:latin typeface="Calibri" pitchFamily="34" charset="0"/>
                        </a:rPr>
                        <a:t>Drexel University </a:t>
                      </a:r>
                    </a:p>
                    <a:p>
                      <a:pPr marL="3175" indent="-3175">
                        <a:buClr>
                          <a:srgbClr val="10181E"/>
                        </a:buClr>
                      </a:pPr>
                      <a:r>
                        <a:rPr lang="en-US" sz="900" dirty="0" smtClean="0">
                          <a:latin typeface="Calibri" pitchFamily="34" charset="0"/>
                        </a:rPr>
                        <a:t>(BS - Mechanical Engineering)</a:t>
                      </a:r>
                      <a:endParaRPr lang="en-US" sz="900" dirty="0" smtClean="0">
                        <a:latin typeface="Calibri"/>
                        <a:cs typeface="Calibri"/>
                      </a:endParaRPr>
                    </a:p>
                  </a:txBody>
                  <a:tcPr/>
                </a:tc>
                <a:tc>
                  <a:txBody>
                    <a:bodyPr/>
                    <a:lstStyle/>
                    <a:p>
                      <a:pPr marL="3175" indent="-3175">
                        <a:buClr>
                          <a:srgbClr val="10181E"/>
                        </a:buClr>
                      </a:pPr>
                      <a:r>
                        <a:rPr lang="en-US" sz="900" dirty="0" smtClean="0">
                          <a:latin typeface="Calibri" pitchFamily="34" charset="0"/>
                        </a:rPr>
                        <a:t>University of Wisconsin </a:t>
                      </a:r>
                    </a:p>
                    <a:p>
                      <a:pPr marL="3175" indent="-3175">
                        <a:buClr>
                          <a:srgbClr val="10181E"/>
                        </a:buClr>
                      </a:pPr>
                      <a:r>
                        <a:rPr lang="en-US" sz="900" dirty="0" smtClean="0">
                          <a:solidFill>
                            <a:srgbClr val="10181E"/>
                          </a:solidFill>
                          <a:latin typeface="Calibri" pitchFamily="34" charset="0"/>
                        </a:rPr>
                        <a:t>(BS – Economics); University of California – Berkeley</a:t>
                      </a:r>
                    </a:p>
                    <a:p>
                      <a:pPr marL="3175" indent="-3175">
                        <a:buClr>
                          <a:srgbClr val="10181E"/>
                        </a:buClr>
                      </a:pPr>
                      <a:r>
                        <a:rPr lang="en-US" sz="900" dirty="0" smtClean="0">
                          <a:solidFill>
                            <a:srgbClr val="10181E"/>
                          </a:solidFill>
                          <a:latin typeface="Calibri" pitchFamily="34" charset="0"/>
                        </a:rPr>
                        <a:t>(MA – Economics)</a:t>
                      </a:r>
                    </a:p>
                  </a:txBody>
                  <a:tcPr/>
                </a:tc>
                <a:tc>
                  <a:txBody>
                    <a:bodyPr/>
                    <a:lstStyle/>
                    <a:p>
                      <a:pPr marL="3175" indent="-3175">
                        <a:buClr>
                          <a:srgbClr val="10181E"/>
                        </a:buClr>
                      </a:pPr>
                      <a:r>
                        <a:rPr lang="en-US" sz="900" dirty="0" smtClean="0">
                          <a:latin typeface="Calibri" pitchFamily="34" charset="0"/>
                        </a:rPr>
                        <a:t>University of the Pacific</a:t>
                      </a:r>
                    </a:p>
                    <a:p>
                      <a:pPr marL="3175" indent="-3175">
                        <a:buClr>
                          <a:srgbClr val="10181E"/>
                        </a:buClr>
                      </a:pPr>
                      <a:r>
                        <a:rPr lang="en-US" sz="900" dirty="0" smtClean="0">
                          <a:solidFill>
                            <a:srgbClr val="10181E"/>
                          </a:solidFill>
                          <a:latin typeface="Calibri" pitchFamily="34" charset="0"/>
                        </a:rPr>
                        <a:t>(BA - Business); University of Michigan (MBA) </a:t>
                      </a:r>
                      <a:endParaRPr lang="en-US" sz="900" dirty="0">
                        <a:latin typeface="Calibri"/>
                        <a:cs typeface="Calibri"/>
                      </a:endParaRPr>
                    </a:p>
                  </a:txBody>
                  <a:tcPr/>
                </a:tc>
                <a:tc>
                  <a:txBody>
                    <a:bodyPr/>
                    <a:lstStyle/>
                    <a:p>
                      <a:pPr marL="3175" indent="-3175">
                        <a:buClr>
                          <a:srgbClr val="10181E"/>
                        </a:buClr>
                      </a:pPr>
                      <a:r>
                        <a:rPr lang="en-US" sz="900" dirty="0" smtClean="0">
                          <a:latin typeface="Calibri" pitchFamily="34" charset="0"/>
                        </a:rPr>
                        <a:t>St. Stephen’s College </a:t>
                      </a:r>
                    </a:p>
                    <a:p>
                      <a:pPr marL="3175" indent="-3175">
                        <a:buClr>
                          <a:srgbClr val="10181E"/>
                        </a:buClr>
                      </a:pPr>
                      <a:r>
                        <a:rPr lang="en-US" sz="900" dirty="0" smtClean="0">
                          <a:latin typeface="Calibri" pitchFamily="34" charset="0"/>
                        </a:rPr>
                        <a:t>(BS – Physics); University of South Carolina (MBA – International)</a:t>
                      </a:r>
                      <a:endParaRPr lang="en-US" sz="1600" dirty="0" smtClean="0">
                        <a:solidFill>
                          <a:srgbClr val="10181E"/>
                        </a:solidFill>
                        <a:latin typeface="Calibri" pitchFamily="34" charset="0"/>
                      </a:endParaRPr>
                    </a:p>
                  </a:txBody>
                  <a:tcPr/>
                </a:tc>
                <a:tc>
                  <a:txBody>
                    <a:bodyPr/>
                    <a:lstStyle/>
                    <a:p>
                      <a:pPr marL="3175" indent="-3175">
                        <a:buClr>
                          <a:srgbClr val="10181E"/>
                        </a:buClr>
                      </a:pPr>
                      <a:r>
                        <a:rPr lang="en-US" sz="900" dirty="0" smtClean="0">
                          <a:latin typeface="Calibri" pitchFamily="34" charset="0"/>
                        </a:rPr>
                        <a:t>Brown University</a:t>
                      </a:r>
                    </a:p>
                    <a:p>
                      <a:pPr marL="3175" indent="-3175">
                        <a:buClr>
                          <a:srgbClr val="10181E"/>
                        </a:buClr>
                      </a:pPr>
                      <a:r>
                        <a:rPr lang="en-US" sz="900" dirty="0" smtClean="0">
                          <a:solidFill>
                            <a:srgbClr val="10181E"/>
                          </a:solidFill>
                          <a:latin typeface="Calibri" pitchFamily="34" charset="0"/>
                        </a:rPr>
                        <a:t>(BA – Economics, Political Science)</a:t>
                      </a:r>
                    </a:p>
                  </a:txBody>
                  <a:tcPr/>
                </a:tc>
                <a:tc>
                  <a:txBody>
                    <a:bodyPr/>
                    <a:lstStyle/>
                    <a:p>
                      <a:pPr marL="55563" indent="-3175">
                        <a:buClr>
                          <a:srgbClr val="10181E"/>
                        </a:buClr>
                      </a:pPr>
                      <a:r>
                        <a:rPr lang="en-US" sz="900" dirty="0" smtClean="0">
                          <a:latin typeface="Calibri" pitchFamily="34" charset="0"/>
                          <a:cs typeface="Calibri" pitchFamily="34" charset="0"/>
                        </a:rPr>
                        <a:t>Principia College (BA – Economics, and International Relations); </a:t>
                      </a:r>
                    </a:p>
                    <a:p>
                      <a:pPr marL="55563" indent="-3175">
                        <a:buClr>
                          <a:srgbClr val="10181E"/>
                        </a:buClr>
                      </a:pPr>
                      <a:r>
                        <a:rPr lang="en-US" sz="900" dirty="0" smtClean="0">
                          <a:latin typeface="Calibri" pitchFamily="34" charset="0"/>
                          <a:cs typeface="Calibri" pitchFamily="34" charset="0"/>
                        </a:rPr>
                        <a:t>Haas School of </a:t>
                      </a:r>
                      <a:r>
                        <a:rPr lang="en-US" sz="900" dirty="0" smtClean="0">
                          <a:latin typeface="Calibri" pitchFamily="34" charset="0"/>
                        </a:rPr>
                        <a:t>Business (MBA)</a:t>
                      </a:r>
                    </a:p>
                    <a:p>
                      <a:endParaRPr lang="en-US" sz="900" dirty="0">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itchFamily="34" charset="0"/>
                          <a:cs typeface="Calibri" pitchFamily="34" charset="0"/>
                        </a:rPr>
                        <a:t>San Diego State University (BS–Finance); St. Mary’s College of California (MS–Financial Analysis and Investment Management)</a:t>
                      </a:r>
                    </a:p>
                  </a:txBody>
                  <a:tcPr/>
                </a:tc>
              </a:tr>
            </a:tbl>
          </a:graphicData>
        </a:graphic>
      </p:graphicFrame>
      <p:pic>
        <p:nvPicPr>
          <p:cNvPr id="5" name="Picture 2" descr="http://www.litmangregory.com/images/employee-photos/Kiko_Vallarta.jpg"/>
          <p:cNvPicPr>
            <a:picLocks noChangeAspect="1" noChangeArrowheads="1"/>
          </p:cNvPicPr>
          <p:nvPr/>
        </p:nvPicPr>
        <p:blipFill>
          <a:blip r:embed="rId2" cstate="print"/>
          <a:srcRect/>
          <a:stretch>
            <a:fillRect/>
          </a:stretch>
        </p:blipFill>
        <p:spPr bwMode="auto">
          <a:xfrm>
            <a:off x="7690104" y="1158241"/>
            <a:ext cx="1225296" cy="816864"/>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38900" y="1158241"/>
            <a:ext cx="1225296" cy="81686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7063" y="1158239"/>
            <a:ext cx="1225296" cy="8168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00650" y="1158241"/>
            <a:ext cx="1225296" cy="81686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24912" y="1158241"/>
            <a:ext cx="1225296" cy="816864"/>
          </a:xfrm>
          <a:prstGeom prst="rect">
            <a:avLst/>
          </a:prstGeom>
        </p:spPr>
      </p:pic>
      <p:pic>
        <p:nvPicPr>
          <p:cNvPr id="10" name="Picture 4" descr="http://litmangregory.com/images/employee-photos/Rajat_Ja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399" y="1158240"/>
            <a:ext cx="1225296" cy="8168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Marketing Photos\Employee pictures DO NOT USE FOR ANYTHING WO ASKING MKTG FIRST\Final Polished Pics\Jeremy_Degroot_edi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5996" y="1158240"/>
            <a:ext cx="1225296" cy="81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616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LITMAN GREGORY </a:t>
            </a:r>
            <a:r>
              <a:rPr lang="en-US" b="1" dirty="0"/>
              <a:t>CORE RESEARCH TEAM</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11</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Content Placeholder 2"/>
          <p:cNvSpPr txBox="1">
            <a:spLocks/>
          </p:cNvSpPr>
          <p:nvPr/>
        </p:nvSpPr>
        <p:spPr bwMode="auto">
          <a:xfrm>
            <a:off x="762000" y="1219200"/>
            <a:ext cx="7620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700">
                <a:solidFill>
                  <a:schemeClr val="tx1"/>
                </a:solidFill>
                <a:latin typeface="Calibri"/>
                <a:ea typeface="+mn-ea"/>
                <a:cs typeface="Calibri"/>
              </a:defRPr>
            </a:lvl1pPr>
            <a:lvl2pPr marL="742950" indent="-285750" algn="l" rtl="0" eaLnBrk="1" fontAlgn="base" hangingPunct="1">
              <a:spcBef>
                <a:spcPct val="20000"/>
              </a:spcBef>
              <a:spcAft>
                <a:spcPct val="0"/>
              </a:spcAft>
              <a:buClrTx/>
              <a:buFont typeface="Arial" pitchFamily="34" charset="0"/>
              <a:buChar char="•"/>
              <a:defRPr sz="1600">
                <a:solidFill>
                  <a:schemeClr val="tx1"/>
                </a:solidFill>
                <a:latin typeface="Calibri"/>
                <a:cs typeface="Calibri"/>
              </a:defRPr>
            </a:lvl2pPr>
            <a:lvl3pPr marL="1143000" indent="-228600" algn="l" rtl="0" eaLnBrk="1" fontAlgn="base" hangingPunct="1">
              <a:spcBef>
                <a:spcPct val="20000"/>
              </a:spcBef>
              <a:spcAft>
                <a:spcPct val="0"/>
              </a:spcAft>
              <a:buClrTx/>
              <a:buFont typeface="Arial" pitchFamily="34" charset="0"/>
              <a:buChar char="•"/>
              <a:defRPr sz="1500">
                <a:solidFill>
                  <a:schemeClr val="tx1"/>
                </a:solidFill>
                <a:latin typeface="Calibri"/>
                <a:cs typeface="Calibri"/>
              </a:defRPr>
            </a:lvl3pPr>
            <a:lvl4pPr marL="1600200" indent="-228600" algn="l" rtl="0" eaLnBrk="1" fontAlgn="base" hangingPunct="1">
              <a:spcBef>
                <a:spcPct val="20000"/>
              </a:spcBef>
              <a:spcAft>
                <a:spcPct val="0"/>
              </a:spcAft>
              <a:buClrTx/>
              <a:buFont typeface="Arial" pitchFamily="34" charset="0"/>
              <a:buChar char="•"/>
              <a:defRPr sz="1400">
                <a:solidFill>
                  <a:schemeClr val="tx1"/>
                </a:solidFill>
                <a:latin typeface="Calibri"/>
                <a:cs typeface="Calibri"/>
              </a:defRPr>
            </a:lvl4pPr>
            <a:lvl5pPr marL="2057400" indent="-228600" algn="l" rtl="0" eaLnBrk="1" fontAlgn="base" hangingPunct="1">
              <a:spcBef>
                <a:spcPct val="20000"/>
              </a:spcBef>
              <a:spcAft>
                <a:spcPct val="0"/>
              </a:spcAft>
              <a:buClr>
                <a:schemeClr val="bg2"/>
              </a:buClr>
              <a:buFont typeface="Arial" charset="0"/>
              <a:buNone/>
              <a:defRPr sz="2000">
                <a:solidFill>
                  <a:schemeClr val="tx1"/>
                </a:solidFill>
                <a:latin typeface="Calibri"/>
                <a:cs typeface="Calibri"/>
              </a:defRPr>
            </a:lvl5pPr>
            <a:lvl6pPr marL="25146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9pPr>
          </a:lstStyle>
          <a:p>
            <a:pPr marL="236538" indent="-236538">
              <a:lnSpc>
                <a:spcPct val="150000"/>
              </a:lnSpc>
              <a:buFont typeface="Arial"/>
              <a:buChar char="•"/>
            </a:pPr>
            <a:r>
              <a:rPr lang="en-US" sz="1600" kern="0" dirty="0" smtClean="0">
                <a:latin typeface="Calibri" pitchFamily="34" charset="0"/>
                <a:cs typeface="Calibri" pitchFamily="34" charset="0"/>
              </a:rPr>
              <a:t>History since firm inception of specialized manager due diligence </a:t>
            </a:r>
          </a:p>
          <a:p>
            <a:pPr marL="236538" indent="-236538">
              <a:lnSpc>
                <a:spcPct val="150000"/>
              </a:lnSpc>
              <a:buFont typeface="Arial"/>
              <a:buChar char="•"/>
            </a:pPr>
            <a:r>
              <a:rPr lang="en-US" sz="1600" kern="0" dirty="0" smtClean="0">
                <a:latin typeface="Calibri" pitchFamily="34" charset="0"/>
                <a:cs typeface="Calibri" pitchFamily="34" charset="0"/>
              </a:rPr>
              <a:t>Thoughtful and thorough research</a:t>
            </a:r>
          </a:p>
          <a:p>
            <a:pPr marL="236538" indent="-236538">
              <a:lnSpc>
                <a:spcPct val="150000"/>
              </a:lnSpc>
              <a:buFont typeface="Arial"/>
              <a:buChar char="•"/>
            </a:pPr>
            <a:r>
              <a:rPr lang="en-US" sz="1600" kern="0" dirty="0" smtClean="0">
                <a:latin typeface="Calibri" pitchFamily="34" charset="0"/>
                <a:cs typeface="Calibri" pitchFamily="34" charset="0"/>
              </a:rPr>
              <a:t>Long-term investment horizon</a:t>
            </a:r>
          </a:p>
          <a:p>
            <a:pPr marL="236538" indent="-236538">
              <a:lnSpc>
                <a:spcPct val="150000"/>
              </a:lnSpc>
              <a:buFont typeface="Arial"/>
              <a:buChar char="•"/>
            </a:pPr>
            <a:r>
              <a:rPr lang="en-US" sz="1600" kern="0" dirty="0" smtClean="0">
                <a:latin typeface="Calibri" pitchFamily="34" charset="0"/>
                <a:cs typeface="Calibri" pitchFamily="34" charset="0"/>
              </a:rPr>
              <a:t>Flexible and innovative thinking</a:t>
            </a:r>
          </a:p>
          <a:p>
            <a:pPr marL="236538" indent="-236538">
              <a:lnSpc>
                <a:spcPct val="150000"/>
              </a:lnSpc>
              <a:buFont typeface="Arial"/>
              <a:buChar char="•"/>
            </a:pPr>
            <a:r>
              <a:rPr lang="en-US" sz="1600" kern="0" dirty="0" smtClean="0">
                <a:latin typeface="Calibri" pitchFamily="34" charset="0"/>
                <a:cs typeface="Calibri" pitchFamily="34" charset="0"/>
              </a:rPr>
              <a:t>Respect for differentiated investment process</a:t>
            </a:r>
          </a:p>
          <a:p>
            <a:pPr marL="236538" indent="-236538">
              <a:lnSpc>
                <a:spcPct val="150000"/>
              </a:lnSpc>
              <a:buFont typeface="Arial"/>
              <a:buChar char="•"/>
            </a:pPr>
            <a:r>
              <a:rPr lang="en-US" sz="1600" kern="0" dirty="0" smtClean="0">
                <a:latin typeface="Calibri" pitchFamily="34" charset="0"/>
                <a:cs typeface="Calibri" pitchFamily="34" charset="0"/>
              </a:rPr>
              <a:t>Shareholder orientation</a:t>
            </a:r>
          </a:p>
          <a:p>
            <a:pPr marL="236538" indent="-236538">
              <a:lnSpc>
                <a:spcPct val="150000"/>
              </a:lnSpc>
              <a:buFont typeface="Arial"/>
              <a:buChar char="•"/>
            </a:pPr>
            <a:r>
              <a:rPr lang="en-US" sz="1600" kern="0" dirty="0" smtClean="0">
                <a:latin typeface="Calibri" pitchFamily="34" charset="0"/>
                <a:cs typeface="Calibri" pitchFamily="34" charset="0"/>
              </a:rPr>
              <a:t>Risk-aware, alpha-driven mentality</a:t>
            </a:r>
          </a:p>
          <a:p>
            <a:pPr marL="169863" indent="-169863">
              <a:lnSpc>
                <a:spcPct val="150000"/>
              </a:lnSpc>
              <a:buFont typeface="Arial"/>
              <a:buChar char="•"/>
            </a:pPr>
            <a:endParaRPr lang="en-US" sz="1600" kern="0" dirty="0">
              <a:latin typeface="Calibri" pitchFamily="34" charset="0"/>
              <a:cs typeface="Calibri" pitchFamily="34" charset="0"/>
            </a:endParaRPr>
          </a:p>
        </p:txBody>
      </p:sp>
    </p:spTree>
    <p:extLst>
      <p:ext uri="{BB962C8B-B14F-4D97-AF65-F5344CB8AC3E}">
        <p14:creationId xmlns:p14="http://schemas.microsoft.com/office/powerpoint/2010/main" val="1464823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DEVELOPING AND MAINTAINTING A SUSTAINABLE EDGE</a:t>
            </a:r>
            <a:r>
              <a:rPr lang="en-US" dirty="0"/>
              <a:t/>
            </a:r>
            <a:br>
              <a:rPr lang="en-US" dirty="0"/>
            </a:br>
            <a:r>
              <a:rPr lang="en-US" dirty="0"/>
              <a:t>WITH IN-DEPTH, ON-GOING DUE DILIGENCE PROCESS </a:t>
            </a:r>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12</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Rectangle 3"/>
          <p:cNvSpPr/>
          <p:nvPr/>
        </p:nvSpPr>
        <p:spPr>
          <a:xfrm>
            <a:off x="3429000" y="2743200"/>
            <a:ext cx="2286000" cy="2057400"/>
          </a:xfrm>
          <a:prstGeom prst="rect">
            <a:avLst/>
          </a:prstGeom>
          <a:solidFill>
            <a:schemeClr val="bg1">
              <a:lumMod val="85000"/>
              <a:alpha val="0"/>
            </a:schemeClr>
          </a:solidFill>
          <a:ln>
            <a:solidFill>
              <a:srgbClr val="C3D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ine 10"/>
          <p:cNvSpPr>
            <a:spLocks noChangeShapeType="1"/>
          </p:cNvSpPr>
          <p:nvPr/>
        </p:nvSpPr>
        <p:spPr bwMode="auto">
          <a:xfrm>
            <a:off x="1828800" y="3048000"/>
            <a:ext cx="0" cy="2209800"/>
          </a:xfrm>
          <a:prstGeom prst="line">
            <a:avLst/>
          </a:prstGeom>
          <a:noFill/>
          <a:ln w="9525">
            <a:solidFill>
              <a:schemeClr val="tx1"/>
            </a:solidFill>
            <a:round/>
            <a:headEnd/>
            <a:tailEnd type="triangle" w="med" len="med"/>
          </a:ln>
        </p:spPr>
        <p:txBody>
          <a:bodyPr/>
          <a:lstStyle/>
          <a:p>
            <a:endParaRPr lang="en-US"/>
          </a:p>
        </p:txBody>
      </p:sp>
      <p:sp>
        <p:nvSpPr>
          <p:cNvPr id="6" name="Text Box 2"/>
          <p:cNvSpPr txBox="1">
            <a:spLocks noChangeArrowheads="1"/>
          </p:cNvSpPr>
          <p:nvPr/>
        </p:nvSpPr>
        <p:spPr bwMode="auto">
          <a:xfrm>
            <a:off x="5715000" y="2590800"/>
            <a:ext cx="2959100" cy="581025"/>
          </a:xfrm>
          <a:prstGeom prst="rect">
            <a:avLst/>
          </a:prstGeom>
          <a:noFill/>
          <a:ln w="9525">
            <a:noFill/>
            <a:miter lim="800000"/>
            <a:headEnd/>
            <a:tailEnd/>
          </a:ln>
        </p:spPr>
        <p:txBody>
          <a:bodyPr>
            <a:spAutoFit/>
          </a:bodyPr>
          <a:lstStyle/>
          <a:p>
            <a:pPr algn="r" eaLnBrk="0" hangingPunct="0">
              <a:spcBef>
                <a:spcPct val="50000"/>
              </a:spcBef>
            </a:pPr>
            <a:endParaRPr lang="en-US" sz="1600">
              <a:solidFill>
                <a:schemeClr val="accent2"/>
              </a:solidFill>
              <a:latin typeface="Times New Roman" pitchFamily="18" charset="0"/>
            </a:endParaRPr>
          </a:p>
          <a:p>
            <a:pPr algn="r" eaLnBrk="0" hangingPunct="0"/>
            <a:endParaRPr lang="en-US" sz="1600">
              <a:solidFill>
                <a:schemeClr val="accent2"/>
              </a:solidFill>
              <a:latin typeface="Times New Roman" pitchFamily="18" charset="0"/>
            </a:endParaRPr>
          </a:p>
        </p:txBody>
      </p:sp>
      <p:sp>
        <p:nvSpPr>
          <p:cNvPr id="7" name="Text Box 4"/>
          <p:cNvSpPr txBox="1">
            <a:spLocks noChangeArrowheads="1"/>
          </p:cNvSpPr>
          <p:nvPr/>
        </p:nvSpPr>
        <p:spPr bwMode="auto">
          <a:xfrm>
            <a:off x="381000" y="2743200"/>
            <a:ext cx="2895600" cy="738664"/>
          </a:xfrm>
          <a:prstGeom prst="rect">
            <a:avLst/>
          </a:prstGeom>
          <a:solidFill>
            <a:srgbClr val="C3D1D3"/>
          </a:solidFill>
          <a:ln w="6350">
            <a:solidFill>
              <a:schemeClr val="tx1"/>
            </a:solidFill>
            <a:miter lim="800000"/>
            <a:headEnd/>
            <a:tailEnd/>
          </a:ln>
          <a:effectLst/>
        </p:spPr>
        <p:txBody>
          <a:bodyPr wrap="square">
            <a:spAutoFit/>
          </a:bodyPr>
          <a:lstStyle/>
          <a:p>
            <a:pPr algn="ctr" eaLnBrk="0" hangingPunct="0">
              <a:spcBef>
                <a:spcPct val="50000"/>
              </a:spcBef>
              <a:defRPr/>
            </a:pPr>
            <a:r>
              <a:rPr lang="en-US" sz="1400" b="1" dirty="0">
                <a:latin typeface="Calibri" pitchFamily="34" charset="0"/>
                <a:cs typeface="+mn-cs"/>
              </a:rPr>
              <a:t>Available </a:t>
            </a:r>
            <a:r>
              <a:rPr lang="en-US" sz="1400" b="1" dirty="0" smtClean="0">
                <a:latin typeface="Calibri" pitchFamily="34" charset="0"/>
                <a:cs typeface="+mn-cs"/>
              </a:rPr>
              <a:t>universe analysis and robust quantitative screening process </a:t>
            </a:r>
            <a:endParaRPr lang="en-US" sz="1400" b="1" dirty="0">
              <a:latin typeface="Calibri" pitchFamily="34" charset="0"/>
              <a:cs typeface="+mn-cs"/>
            </a:endParaRPr>
          </a:p>
        </p:txBody>
      </p:sp>
      <p:sp>
        <p:nvSpPr>
          <p:cNvPr id="8" name="Text Box 6"/>
          <p:cNvSpPr txBox="1">
            <a:spLocks noChangeArrowheads="1"/>
          </p:cNvSpPr>
          <p:nvPr/>
        </p:nvSpPr>
        <p:spPr bwMode="auto">
          <a:xfrm>
            <a:off x="381000" y="3770293"/>
            <a:ext cx="2895600" cy="954107"/>
          </a:xfrm>
          <a:prstGeom prst="rect">
            <a:avLst/>
          </a:prstGeom>
          <a:solidFill>
            <a:srgbClr val="C3D1D3"/>
          </a:solidFill>
          <a:ln w="6350">
            <a:solidFill>
              <a:schemeClr val="tx1"/>
            </a:solidFill>
            <a:miter lim="800000"/>
            <a:headEnd/>
            <a:tailEnd/>
          </a:ln>
          <a:effectLst/>
        </p:spPr>
        <p:txBody>
          <a:bodyPr wrap="square">
            <a:spAutoFit/>
          </a:bodyPr>
          <a:lstStyle/>
          <a:p>
            <a:pPr algn="ctr" eaLnBrk="0" hangingPunct="0">
              <a:defRPr/>
            </a:pPr>
            <a:r>
              <a:rPr lang="en-US" sz="1400" b="1" dirty="0" smtClean="0">
                <a:latin typeface="Calibri" pitchFamily="34" charset="0"/>
                <a:cs typeface="+mn-cs"/>
              </a:rPr>
              <a:t>In-depth </a:t>
            </a:r>
            <a:r>
              <a:rPr lang="en-US" sz="1400" b="1" dirty="0">
                <a:latin typeface="Calibri" pitchFamily="34" charset="0"/>
                <a:cs typeface="+mn-cs"/>
              </a:rPr>
              <a:t>d</a:t>
            </a:r>
            <a:r>
              <a:rPr lang="en-US" sz="1400" b="1" dirty="0" smtClean="0">
                <a:latin typeface="Calibri" pitchFamily="34" charset="0"/>
                <a:cs typeface="+mn-cs"/>
              </a:rPr>
              <a:t>ue </a:t>
            </a:r>
            <a:r>
              <a:rPr lang="en-US" sz="1400" b="1" dirty="0">
                <a:latin typeface="Calibri" pitchFamily="34" charset="0"/>
                <a:cs typeface="+mn-cs"/>
              </a:rPr>
              <a:t>d</a:t>
            </a:r>
            <a:r>
              <a:rPr lang="en-US" sz="1400" b="1" dirty="0" smtClean="0">
                <a:latin typeface="Calibri" pitchFamily="34" charset="0"/>
                <a:cs typeface="+mn-cs"/>
              </a:rPr>
              <a:t>iligence</a:t>
            </a:r>
            <a:r>
              <a:rPr lang="en-US" sz="1400" b="1" dirty="0">
                <a:latin typeface="Calibri" pitchFamily="34" charset="0"/>
                <a:cs typeface="+mn-cs"/>
              </a:rPr>
              <a:t>:</a:t>
            </a:r>
          </a:p>
          <a:p>
            <a:pPr algn="ctr" eaLnBrk="0" hangingPunct="0">
              <a:buFont typeface="Wingdings" pitchFamily="2" charset="2"/>
              <a:buNone/>
              <a:defRPr/>
            </a:pPr>
            <a:r>
              <a:rPr lang="en-US" sz="1400" b="1" dirty="0" smtClean="0">
                <a:latin typeface="Calibri" pitchFamily="34" charset="0"/>
                <a:cs typeface="+mn-cs"/>
              </a:rPr>
              <a:t>questionnaires, multiple interviews</a:t>
            </a:r>
            <a:r>
              <a:rPr lang="en-US" sz="1400" b="1" dirty="0">
                <a:latin typeface="Calibri" pitchFamily="34" charset="0"/>
                <a:cs typeface="+mn-cs"/>
              </a:rPr>
              <a:t>, </a:t>
            </a:r>
          </a:p>
          <a:p>
            <a:pPr algn="ctr" eaLnBrk="0" hangingPunct="0">
              <a:defRPr/>
            </a:pPr>
            <a:r>
              <a:rPr lang="en-US" sz="1400" b="1" dirty="0" smtClean="0">
                <a:latin typeface="Calibri" pitchFamily="34" charset="0"/>
                <a:cs typeface="+mn-cs"/>
              </a:rPr>
              <a:t>historical analysis, site visits, test portfolios</a:t>
            </a:r>
            <a:endParaRPr lang="en-US" sz="1400" b="1" dirty="0">
              <a:latin typeface="Calibri" pitchFamily="34" charset="0"/>
              <a:cs typeface="+mn-cs"/>
            </a:endParaRPr>
          </a:p>
        </p:txBody>
      </p:sp>
      <p:sp>
        <p:nvSpPr>
          <p:cNvPr id="9" name="Text Box 7"/>
          <p:cNvSpPr txBox="1">
            <a:spLocks noChangeArrowheads="1"/>
          </p:cNvSpPr>
          <p:nvPr/>
        </p:nvSpPr>
        <p:spPr bwMode="auto">
          <a:xfrm>
            <a:off x="381000" y="5257800"/>
            <a:ext cx="2895600" cy="523220"/>
          </a:xfrm>
          <a:prstGeom prst="rect">
            <a:avLst/>
          </a:prstGeom>
          <a:solidFill>
            <a:srgbClr val="C3D1D3"/>
          </a:solidFill>
          <a:ln w="6350">
            <a:solidFill>
              <a:schemeClr val="tx1"/>
            </a:solidFill>
            <a:miter lim="800000"/>
            <a:headEnd/>
            <a:tailEnd/>
          </a:ln>
          <a:effectLst/>
        </p:spPr>
        <p:txBody>
          <a:bodyPr wrap="square">
            <a:spAutoFit/>
          </a:bodyPr>
          <a:lstStyle/>
          <a:p>
            <a:pPr algn="ctr" eaLnBrk="0" hangingPunct="0">
              <a:spcBef>
                <a:spcPct val="50000"/>
              </a:spcBef>
              <a:defRPr/>
            </a:pPr>
            <a:r>
              <a:rPr lang="en-US" sz="1400" b="1" dirty="0">
                <a:latin typeface="Calibri" pitchFamily="34" charset="0"/>
                <a:cs typeface="+mn-cs"/>
              </a:rPr>
              <a:t>A </a:t>
            </a:r>
            <a:r>
              <a:rPr lang="en-US" sz="1400" b="1" dirty="0" smtClean="0">
                <a:latin typeface="Calibri" pitchFamily="34" charset="0"/>
                <a:cs typeface="+mn-cs"/>
              </a:rPr>
              <a:t>select </a:t>
            </a:r>
            <a:r>
              <a:rPr lang="en-US" sz="1400" b="1" dirty="0">
                <a:latin typeface="Calibri" pitchFamily="34" charset="0"/>
                <a:cs typeface="+mn-cs"/>
              </a:rPr>
              <a:t>f</a:t>
            </a:r>
            <a:r>
              <a:rPr lang="en-US" sz="1400" b="1" dirty="0" smtClean="0">
                <a:latin typeface="Calibri" pitchFamily="34" charset="0"/>
                <a:cs typeface="+mn-cs"/>
              </a:rPr>
              <a:t>ew </a:t>
            </a:r>
            <a:r>
              <a:rPr lang="en-US" sz="1400" b="1" dirty="0">
                <a:latin typeface="Calibri" pitchFamily="34" charset="0"/>
                <a:cs typeface="+mn-cs"/>
              </a:rPr>
              <a:t>m</a:t>
            </a:r>
            <a:r>
              <a:rPr lang="en-US" sz="1400" b="1" dirty="0" smtClean="0">
                <a:latin typeface="Calibri" pitchFamily="34" charset="0"/>
                <a:cs typeface="+mn-cs"/>
              </a:rPr>
              <a:t>ake </a:t>
            </a:r>
            <a:r>
              <a:rPr lang="en-US" sz="1400" b="1" dirty="0">
                <a:latin typeface="Calibri" pitchFamily="34" charset="0"/>
                <a:cs typeface="+mn-cs"/>
              </a:rPr>
              <a:t>the </a:t>
            </a:r>
            <a:r>
              <a:rPr lang="en-US" sz="1400" b="1" dirty="0" smtClean="0">
                <a:latin typeface="Calibri" pitchFamily="34" charset="0"/>
                <a:cs typeface="+mn-cs"/>
              </a:rPr>
              <a:t>final cut: managers </a:t>
            </a:r>
            <a:r>
              <a:rPr lang="en-US" sz="1400" b="1" dirty="0">
                <a:latin typeface="Calibri" pitchFamily="34" charset="0"/>
                <a:cs typeface="+mn-cs"/>
              </a:rPr>
              <a:t>w</a:t>
            </a:r>
            <a:r>
              <a:rPr lang="en-US" sz="1400" b="1" dirty="0" smtClean="0">
                <a:latin typeface="Calibri" pitchFamily="34" charset="0"/>
                <a:cs typeface="+mn-cs"/>
              </a:rPr>
              <a:t>ith </a:t>
            </a:r>
            <a:r>
              <a:rPr lang="en-US" sz="1400" b="1" dirty="0">
                <a:latin typeface="Calibri" pitchFamily="34" charset="0"/>
                <a:cs typeface="+mn-cs"/>
              </a:rPr>
              <a:t>a</a:t>
            </a:r>
            <a:r>
              <a:rPr lang="en-US" sz="1400" b="1" dirty="0" smtClean="0">
                <a:latin typeface="Calibri" pitchFamily="34" charset="0"/>
                <a:cs typeface="+mn-cs"/>
              </a:rPr>
              <a:t> </a:t>
            </a:r>
            <a:r>
              <a:rPr lang="en-US" sz="1400" b="1" dirty="0">
                <a:latin typeface="Calibri" pitchFamily="34" charset="0"/>
                <a:cs typeface="+mn-cs"/>
              </a:rPr>
              <a:t>s</a:t>
            </a:r>
            <a:r>
              <a:rPr lang="en-US" sz="1400" b="1" dirty="0" smtClean="0">
                <a:latin typeface="Calibri" pitchFamily="34" charset="0"/>
                <a:cs typeface="+mn-cs"/>
              </a:rPr>
              <a:t>ustainable </a:t>
            </a:r>
            <a:r>
              <a:rPr lang="en-US" sz="1400" b="1" dirty="0">
                <a:latin typeface="Calibri" pitchFamily="34" charset="0"/>
                <a:cs typeface="+mn-cs"/>
              </a:rPr>
              <a:t>e</a:t>
            </a:r>
            <a:r>
              <a:rPr lang="en-US" sz="1400" b="1" dirty="0" smtClean="0">
                <a:latin typeface="Calibri" pitchFamily="34" charset="0"/>
                <a:cs typeface="+mn-cs"/>
              </a:rPr>
              <a:t>dge</a:t>
            </a:r>
            <a:endParaRPr lang="en-US" sz="1400" b="1" dirty="0">
              <a:latin typeface="Calibri" pitchFamily="34" charset="0"/>
              <a:cs typeface="+mn-cs"/>
            </a:endParaRPr>
          </a:p>
        </p:txBody>
      </p:sp>
      <p:sp>
        <p:nvSpPr>
          <p:cNvPr id="10" name="Text Box 8"/>
          <p:cNvSpPr txBox="1">
            <a:spLocks noChangeArrowheads="1"/>
          </p:cNvSpPr>
          <p:nvPr/>
        </p:nvSpPr>
        <p:spPr bwMode="auto">
          <a:xfrm>
            <a:off x="3505200" y="2819400"/>
            <a:ext cx="2362200" cy="1791260"/>
          </a:xfrm>
          <a:prstGeom prst="rect">
            <a:avLst/>
          </a:prstGeom>
          <a:noFill/>
          <a:ln>
            <a:noFill/>
          </a:ln>
          <a:extLst/>
        </p:spPr>
        <p:txBody>
          <a:bodyPr wrap="square">
            <a:spAutoFit/>
          </a:bodyPr>
          <a:lstStyle>
            <a:lvl1pPr marL="173038" indent="-173038" eaLnBrk="0" hangingPunct="0">
              <a:tabLst>
                <a:tab pos="290513" algn="l"/>
              </a:tabLst>
              <a:defRPr>
                <a:solidFill>
                  <a:schemeClr val="tx1"/>
                </a:solidFill>
                <a:latin typeface="Arial" charset="0"/>
                <a:cs typeface="Arial" charset="0"/>
              </a:defRPr>
            </a:lvl1pPr>
            <a:lvl2pPr marL="742950" indent="-285750" eaLnBrk="0" hangingPunct="0">
              <a:tabLst>
                <a:tab pos="290513" algn="l"/>
              </a:tabLst>
              <a:defRPr>
                <a:solidFill>
                  <a:schemeClr val="tx1"/>
                </a:solidFill>
                <a:latin typeface="Arial" charset="0"/>
                <a:cs typeface="Arial" charset="0"/>
              </a:defRPr>
            </a:lvl2pPr>
            <a:lvl3pPr marL="1143000" indent="-228600" eaLnBrk="0" hangingPunct="0">
              <a:tabLst>
                <a:tab pos="290513" algn="l"/>
              </a:tabLst>
              <a:defRPr>
                <a:solidFill>
                  <a:schemeClr val="tx1"/>
                </a:solidFill>
                <a:latin typeface="Arial" charset="0"/>
                <a:cs typeface="Arial" charset="0"/>
              </a:defRPr>
            </a:lvl3pPr>
            <a:lvl4pPr marL="1600200" indent="-228600" eaLnBrk="0" hangingPunct="0">
              <a:tabLst>
                <a:tab pos="290513" algn="l"/>
              </a:tabLst>
              <a:defRPr>
                <a:solidFill>
                  <a:schemeClr val="tx1"/>
                </a:solidFill>
                <a:latin typeface="Arial" charset="0"/>
                <a:cs typeface="Arial" charset="0"/>
              </a:defRPr>
            </a:lvl4pPr>
            <a:lvl5pPr marL="2057400" indent="-228600" eaLnBrk="0" hangingPunct="0">
              <a:tabLst>
                <a:tab pos="2905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905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905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905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90513" algn="l"/>
              </a:tabLst>
              <a:defRPr>
                <a:solidFill>
                  <a:schemeClr val="tx1"/>
                </a:solidFill>
                <a:latin typeface="Arial" charset="0"/>
                <a:cs typeface="Arial" charset="0"/>
              </a:defRPr>
            </a:lvl9pPr>
          </a:lstStyle>
          <a:p>
            <a:pPr>
              <a:spcAft>
                <a:spcPct val="20000"/>
              </a:spcAft>
              <a:defRPr/>
            </a:pPr>
            <a:r>
              <a:rPr lang="en-US" sz="1400" b="1" dirty="0" smtClean="0">
                <a:latin typeface="Calibri" pitchFamily="34" charset="0"/>
              </a:rPr>
              <a:t>CRITERIA WE LOOK FOR:</a:t>
            </a:r>
          </a:p>
          <a:p>
            <a:pPr>
              <a:spcAft>
                <a:spcPct val="20000"/>
              </a:spcAft>
              <a:defRPr/>
            </a:pPr>
            <a:endParaRPr lang="en-US" sz="800" b="1" dirty="0" smtClean="0">
              <a:latin typeface="Calibri" pitchFamily="34" charset="0"/>
            </a:endParaRPr>
          </a:p>
          <a:p>
            <a:pPr>
              <a:spcAft>
                <a:spcPct val="20000"/>
              </a:spcAft>
              <a:buFont typeface="Arial" panose="020B0604020202020204" pitchFamily="34" charset="0"/>
              <a:buChar char="•"/>
              <a:defRPr/>
            </a:pPr>
            <a:r>
              <a:rPr lang="en-US" sz="1200" dirty="0" smtClean="0">
                <a:latin typeface="Calibri" pitchFamily="34" charset="0"/>
              </a:rPr>
              <a:t>Disciplined Approach</a:t>
            </a:r>
          </a:p>
          <a:p>
            <a:pPr>
              <a:spcAft>
                <a:spcPct val="20000"/>
              </a:spcAft>
              <a:buFont typeface="Arial" panose="020B0604020202020204" pitchFamily="34" charset="0"/>
              <a:buChar char="•"/>
              <a:defRPr/>
            </a:pPr>
            <a:r>
              <a:rPr lang="en-US" sz="1200" dirty="0" smtClean="0">
                <a:latin typeface="Calibri" pitchFamily="34" charset="0"/>
              </a:rPr>
              <a:t>Comfort with Concentration</a:t>
            </a:r>
          </a:p>
          <a:p>
            <a:pPr>
              <a:spcAft>
                <a:spcPct val="20000"/>
              </a:spcAft>
              <a:buFont typeface="Arial" panose="020B0604020202020204" pitchFamily="34" charset="0"/>
              <a:buChar char="•"/>
              <a:defRPr/>
            </a:pPr>
            <a:r>
              <a:rPr lang="en-US" sz="1200" dirty="0" smtClean="0">
                <a:latin typeface="Calibri" pitchFamily="34" charset="0"/>
              </a:rPr>
              <a:t>Obsessive in Seeking an Edge</a:t>
            </a:r>
          </a:p>
          <a:p>
            <a:pPr>
              <a:spcAft>
                <a:spcPct val="20000"/>
              </a:spcAft>
              <a:buFont typeface="Arial" panose="020B0604020202020204" pitchFamily="34" charset="0"/>
              <a:buChar char="•"/>
              <a:defRPr/>
            </a:pPr>
            <a:r>
              <a:rPr lang="en-US" sz="1200" dirty="0" smtClean="0">
                <a:latin typeface="Calibri" pitchFamily="34" charset="0"/>
              </a:rPr>
              <a:t>Focus</a:t>
            </a:r>
          </a:p>
          <a:p>
            <a:pPr>
              <a:spcAft>
                <a:spcPct val="20000"/>
              </a:spcAft>
              <a:buFont typeface="Arial" panose="020B0604020202020204" pitchFamily="34" charset="0"/>
              <a:buChar char="•"/>
              <a:defRPr/>
            </a:pPr>
            <a:r>
              <a:rPr lang="en-US" sz="1200" dirty="0" smtClean="0">
                <a:latin typeface="Calibri" pitchFamily="34" charset="0"/>
              </a:rPr>
              <a:t>Organizational Quality</a:t>
            </a:r>
          </a:p>
          <a:p>
            <a:pPr>
              <a:spcAft>
                <a:spcPct val="20000"/>
              </a:spcAft>
              <a:buFont typeface="Arial" panose="020B0604020202020204" pitchFamily="34" charset="0"/>
              <a:buChar char="•"/>
              <a:defRPr/>
            </a:pPr>
            <a:r>
              <a:rPr lang="en-US" sz="1200" dirty="0" smtClean="0">
                <a:latin typeface="Calibri" pitchFamily="34" charset="0"/>
              </a:rPr>
              <a:t>Quality Team and Culture</a:t>
            </a:r>
          </a:p>
        </p:txBody>
      </p:sp>
      <p:sp>
        <p:nvSpPr>
          <p:cNvPr id="11" name="Line 10"/>
          <p:cNvSpPr>
            <a:spLocks noChangeShapeType="1"/>
          </p:cNvSpPr>
          <p:nvPr/>
        </p:nvSpPr>
        <p:spPr bwMode="auto">
          <a:xfrm>
            <a:off x="7315200" y="3048000"/>
            <a:ext cx="0" cy="2438400"/>
          </a:xfrm>
          <a:prstGeom prst="line">
            <a:avLst/>
          </a:prstGeom>
          <a:noFill/>
          <a:ln w="9525">
            <a:solidFill>
              <a:schemeClr val="tx1"/>
            </a:solidFill>
            <a:round/>
            <a:headEnd/>
            <a:tailEnd type="triangle" w="med" len="med"/>
          </a:ln>
        </p:spPr>
        <p:txBody>
          <a:bodyPr/>
          <a:lstStyle/>
          <a:p>
            <a:endParaRPr lang="en-US"/>
          </a:p>
        </p:txBody>
      </p:sp>
      <p:sp>
        <p:nvSpPr>
          <p:cNvPr id="12" name="Text Box 4"/>
          <p:cNvSpPr txBox="1">
            <a:spLocks noChangeArrowheads="1"/>
          </p:cNvSpPr>
          <p:nvPr/>
        </p:nvSpPr>
        <p:spPr bwMode="auto">
          <a:xfrm>
            <a:off x="5867400" y="2743200"/>
            <a:ext cx="2895600" cy="307777"/>
          </a:xfrm>
          <a:prstGeom prst="rect">
            <a:avLst/>
          </a:prstGeom>
          <a:solidFill>
            <a:srgbClr val="C3D1D3"/>
          </a:solidFill>
          <a:ln w="6350">
            <a:solidFill>
              <a:schemeClr val="tx1"/>
            </a:solidFill>
            <a:miter lim="800000"/>
            <a:headEnd/>
            <a:tailEnd/>
          </a:ln>
          <a:effectLst/>
        </p:spPr>
        <p:txBody>
          <a:bodyPr wrap="square">
            <a:spAutoFit/>
          </a:bodyPr>
          <a:lstStyle/>
          <a:p>
            <a:pPr algn="ctr" eaLnBrk="0" hangingPunct="0">
              <a:spcBef>
                <a:spcPct val="50000"/>
              </a:spcBef>
              <a:defRPr/>
            </a:pPr>
            <a:r>
              <a:rPr lang="en-US" sz="1400" b="1" dirty="0" smtClean="0">
                <a:latin typeface="Calibri" pitchFamily="34" charset="0"/>
                <a:cs typeface="+mn-cs"/>
              </a:rPr>
              <a:t>Define investment guidelines</a:t>
            </a:r>
            <a:endParaRPr lang="en-US" sz="1400" b="1" dirty="0">
              <a:latin typeface="Calibri" pitchFamily="34" charset="0"/>
              <a:cs typeface="+mn-cs"/>
            </a:endParaRPr>
          </a:p>
        </p:txBody>
      </p:sp>
      <p:sp>
        <p:nvSpPr>
          <p:cNvPr id="13" name="Text Box 6"/>
          <p:cNvSpPr txBox="1">
            <a:spLocks noChangeArrowheads="1"/>
          </p:cNvSpPr>
          <p:nvPr/>
        </p:nvSpPr>
        <p:spPr bwMode="auto">
          <a:xfrm>
            <a:off x="5867400" y="3276600"/>
            <a:ext cx="2895600" cy="1815882"/>
          </a:xfrm>
          <a:prstGeom prst="rect">
            <a:avLst/>
          </a:prstGeom>
          <a:solidFill>
            <a:srgbClr val="C3D1D3"/>
          </a:solidFill>
          <a:ln w="6350">
            <a:solidFill>
              <a:schemeClr val="tx1"/>
            </a:solidFill>
            <a:miter lim="800000"/>
            <a:headEnd/>
            <a:tailEnd/>
          </a:ln>
          <a:effectLst/>
        </p:spPr>
        <p:txBody>
          <a:bodyPr wrap="square">
            <a:spAutoFit/>
          </a:bodyPr>
          <a:lstStyle/>
          <a:p>
            <a:pPr algn="ctr" eaLnBrk="0" hangingPunct="0">
              <a:defRPr/>
            </a:pPr>
            <a:r>
              <a:rPr lang="en-US" sz="1400" b="1" dirty="0" smtClean="0">
                <a:latin typeface="Calibri" pitchFamily="34" charset="0"/>
                <a:cs typeface="Calibri" pitchFamily="34" charset="0"/>
              </a:rPr>
              <a:t>Continuously monitor portfolios, reassessing and reaffirming via hands-on understanding and updating of holdings and positioning, strategic thinking, investment theses, attribution and </a:t>
            </a:r>
            <a:r>
              <a:rPr lang="en-US" sz="1400" b="1" dirty="0">
                <a:latin typeface="Calibri" pitchFamily="34" charset="0"/>
                <a:cs typeface="Calibri" pitchFamily="34" charset="0"/>
              </a:rPr>
              <a:t>performance compared to appropriate benchmarks</a:t>
            </a:r>
            <a:endParaRPr lang="en-US" sz="1400" b="1" dirty="0">
              <a:latin typeface="Calibri" pitchFamily="34" charset="0"/>
              <a:cs typeface="+mn-cs"/>
            </a:endParaRPr>
          </a:p>
        </p:txBody>
      </p:sp>
      <p:sp>
        <p:nvSpPr>
          <p:cNvPr id="14" name="Text Box 7"/>
          <p:cNvSpPr txBox="1">
            <a:spLocks noChangeArrowheads="1"/>
          </p:cNvSpPr>
          <p:nvPr/>
        </p:nvSpPr>
        <p:spPr bwMode="auto">
          <a:xfrm>
            <a:off x="5867400" y="5486400"/>
            <a:ext cx="2895600" cy="307777"/>
          </a:xfrm>
          <a:prstGeom prst="rect">
            <a:avLst/>
          </a:prstGeom>
          <a:solidFill>
            <a:srgbClr val="C3D1D3"/>
          </a:solidFill>
          <a:ln w="6350">
            <a:solidFill>
              <a:schemeClr val="tx1"/>
            </a:solidFill>
            <a:miter lim="800000"/>
            <a:headEnd/>
            <a:tailEnd/>
          </a:ln>
          <a:effectLst/>
        </p:spPr>
        <p:txBody>
          <a:bodyPr wrap="square">
            <a:spAutoFit/>
          </a:bodyPr>
          <a:lstStyle/>
          <a:p>
            <a:pPr algn="ctr" eaLnBrk="0" hangingPunct="0">
              <a:spcBef>
                <a:spcPct val="50000"/>
              </a:spcBef>
              <a:defRPr/>
            </a:pPr>
            <a:r>
              <a:rPr lang="en-US" sz="1400" b="1" dirty="0" smtClean="0">
                <a:latin typeface="Calibri" pitchFamily="34" charset="0"/>
                <a:cs typeface="+mn-cs"/>
              </a:rPr>
              <a:t>Maintain constant communications</a:t>
            </a:r>
            <a:endParaRPr lang="en-US" sz="1400" b="1" dirty="0">
              <a:latin typeface="Calibri" pitchFamily="34" charset="0"/>
              <a:cs typeface="+mn-cs"/>
            </a:endParaRPr>
          </a:p>
        </p:txBody>
      </p:sp>
      <p:sp>
        <p:nvSpPr>
          <p:cNvPr id="15" name="Title 1"/>
          <p:cNvSpPr txBox="1">
            <a:spLocks/>
          </p:cNvSpPr>
          <p:nvPr/>
        </p:nvSpPr>
        <p:spPr bwMode="auto">
          <a:xfrm>
            <a:off x="304800" y="1295399"/>
            <a:ext cx="8534400" cy="762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0" cap="none" spc="0" normalizeH="0" baseline="0" noProof="0" dirty="0" smtClean="0">
                <a:ln>
                  <a:noFill/>
                </a:ln>
                <a:solidFill>
                  <a:schemeClr val="tx2"/>
                </a:solidFill>
                <a:effectLst/>
                <a:uLnTx/>
                <a:uFillTx/>
                <a:latin typeface="Calibri" panose="020F0502020204030204" pitchFamily="34" charset="0"/>
                <a:ea typeface="Verdana" pitchFamily="34" charset="0"/>
                <a:cs typeface="Calibri" panose="020F0502020204030204" pitchFamily="34" charset="0"/>
              </a:rPr>
              <a:t>From overall portfolio positioning</a:t>
            </a:r>
            <a:r>
              <a:rPr kumimoji="0" lang="en-US" sz="1600" b="1" i="1" u="none" strike="noStrike" kern="0" cap="none" spc="0" normalizeH="0" noProof="0" dirty="0" smtClean="0">
                <a:ln>
                  <a:noFill/>
                </a:ln>
                <a:solidFill>
                  <a:schemeClr val="tx2"/>
                </a:solidFill>
                <a:effectLst/>
                <a:uLnTx/>
                <a:uFillTx/>
                <a:latin typeface="Calibri" pitchFamily="34" charset="0"/>
                <a:ea typeface="Verdana" pitchFamily="34" charset="0"/>
                <a:cs typeface="Calibri" panose="020F0502020204030204" pitchFamily="34" charset="0"/>
              </a:rPr>
              <a:t> to understanding the conviction behind specific holdings and strategies, we are always deeply analyzing the ‘why and how?’  </a:t>
            </a:r>
            <a:r>
              <a:rPr kumimoji="0" lang="en-US" sz="1600" b="0" i="0" u="none" strike="noStrike" kern="0" cap="none" spc="0" normalizeH="0" baseline="0" noProof="0" dirty="0" smtClean="0">
                <a:ln>
                  <a:noFill/>
                </a:ln>
                <a:solidFill>
                  <a:srgbClr val="637C8A"/>
                </a:solidFill>
                <a:effectLst/>
                <a:uLnTx/>
                <a:uFillTx/>
                <a:latin typeface="Calibri" panose="020F0502020204030204" pitchFamily="34" charset="0"/>
                <a:ea typeface="Verdana" pitchFamily="34" charset="0"/>
                <a:cs typeface="Calibri" panose="020F0502020204030204" pitchFamily="34" charset="0"/>
              </a:rPr>
              <a:t/>
            </a:r>
            <a:br>
              <a:rPr kumimoji="0" lang="en-US" sz="1600" b="0" i="0" u="none" strike="noStrike" kern="0" cap="none" spc="0" normalizeH="0" baseline="0" noProof="0" dirty="0" smtClean="0">
                <a:ln>
                  <a:noFill/>
                </a:ln>
                <a:solidFill>
                  <a:srgbClr val="637C8A"/>
                </a:solidFill>
                <a:effectLst/>
                <a:uLnTx/>
                <a:uFillTx/>
                <a:latin typeface="Calibri" panose="020F0502020204030204" pitchFamily="34" charset="0"/>
                <a:ea typeface="Verdana" pitchFamily="34" charset="0"/>
                <a:cs typeface="Calibri" panose="020F0502020204030204" pitchFamily="34" charset="0"/>
              </a:rPr>
            </a:br>
            <a:endParaRPr kumimoji="0" lang="en-US" sz="1600" b="0" i="0" u="none" strike="noStrike" kern="0" cap="none" spc="0" normalizeH="0" baseline="0" noProof="0" dirty="0" smtClean="0">
              <a:ln>
                <a:noFill/>
              </a:ln>
              <a:solidFill>
                <a:srgbClr val="637C8A"/>
              </a:solidFill>
              <a:effectLst/>
              <a:uLnTx/>
              <a:uFillTx/>
              <a:latin typeface="Calibri" panose="020F0502020204030204" pitchFamily="34" charset="0"/>
              <a:ea typeface="Verdana" pitchFamily="34" charset="0"/>
              <a:cs typeface="Calibri" panose="020F0502020204030204" pitchFamily="34" charset="0"/>
            </a:endParaRPr>
          </a:p>
        </p:txBody>
      </p:sp>
      <p:sp>
        <p:nvSpPr>
          <p:cNvPr id="16" name="Rectangle 15"/>
          <p:cNvSpPr/>
          <p:nvPr/>
        </p:nvSpPr>
        <p:spPr>
          <a:xfrm>
            <a:off x="381000" y="2209800"/>
            <a:ext cx="2895600" cy="381000"/>
          </a:xfrm>
          <a:prstGeom prst="rect">
            <a:avLst/>
          </a:prstGeom>
          <a:solidFill>
            <a:schemeClr val="bg1">
              <a:lumMod val="85000"/>
              <a:alpha val="0"/>
            </a:schemeClr>
          </a:solidFill>
          <a:ln>
            <a:solidFill>
              <a:srgbClr val="C3D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ct val="20000"/>
              </a:spcAft>
              <a:defRPr/>
            </a:pPr>
            <a:r>
              <a:rPr lang="en-US" b="1" dirty="0" smtClean="0">
                <a:latin typeface="Calibri" pitchFamily="34" charset="0"/>
              </a:rPr>
              <a:t>Criteria We Look For:</a:t>
            </a:r>
          </a:p>
        </p:txBody>
      </p:sp>
      <p:sp>
        <p:nvSpPr>
          <p:cNvPr id="17" name="Rectangle 16"/>
          <p:cNvSpPr/>
          <p:nvPr/>
        </p:nvSpPr>
        <p:spPr>
          <a:xfrm>
            <a:off x="5867400" y="2209800"/>
            <a:ext cx="2895600" cy="381000"/>
          </a:xfrm>
          <a:prstGeom prst="rect">
            <a:avLst/>
          </a:prstGeom>
          <a:solidFill>
            <a:schemeClr val="bg1">
              <a:lumMod val="85000"/>
              <a:alpha val="0"/>
            </a:schemeClr>
          </a:solidFill>
          <a:ln>
            <a:solidFill>
              <a:srgbClr val="C3D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8"/>
          <p:cNvSpPr txBox="1">
            <a:spLocks noChangeArrowheads="1"/>
          </p:cNvSpPr>
          <p:nvPr/>
        </p:nvSpPr>
        <p:spPr bwMode="auto">
          <a:xfrm>
            <a:off x="609600" y="2246411"/>
            <a:ext cx="2743200" cy="307777"/>
          </a:xfrm>
          <a:prstGeom prst="rect">
            <a:avLst/>
          </a:prstGeom>
          <a:noFill/>
          <a:ln>
            <a:noFill/>
          </a:ln>
          <a:extLst/>
        </p:spPr>
        <p:txBody>
          <a:bodyPr wrap="square">
            <a:spAutoFit/>
          </a:bodyPr>
          <a:lstStyle>
            <a:lvl1pPr marL="173038" indent="-173038" eaLnBrk="0" hangingPunct="0">
              <a:tabLst>
                <a:tab pos="290513" algn="l"/>
              </a:tabLst>
              <a:defRPr>
                <a:solidFill>
                  <a:schemeClr val="tx1"/>
                </a:solidFill>
                <a:latin typeface="Arial" charset="0"/>
                <a:cs typeface="Arial" charset="0"/>
              </a:defRPr>
            </a:lvl1pPr>
            <a:lvl2pPr marL="742950" indent="-285750" eaLnBrk="0" hangingPunct="0">
              <a:tabLst>
                <a:tab pos="290513" algn="l"/>
              </a:tabLst>
              <a:defRPr>
                <a:solidFill>
                  <a:schemeClr val="tx1"/>
                </a:solidFill>
                <a:latin typeface="Arial" charset="0"/>
                <a:cs typeface="Arial" charset="0"/>
              </a:defRPr>
            </a:lvl2pPr>
            <a:lvl3pPr marL="1143000" indent="-228600" eaLnBrk="0" hangingPunct="0">
              <a:tabLst>
                <a:tab pos="290513" algn="l"/>
              </a:tabLst>
              <a:defRPr>
                <a:solidFill>
                  <a:schemeClr val="tx1"/>
                </a:solidFill>
                <a:latin typeface="Arial" charset="0"/>
                <a:cs typeface="Arial" charset="0"/>
              </a:defRPr>
            </a:lvl3pPr>
            <a:lvl4pPr marL="1600200" indent="-228600" eaLnBrk="0" hangingPunct="0">
              <a:tabLst>
                <a:tab pos="290513" algn="l"/>
              </a:tabLst>
              <a:defRPr>
                <a:solidFill>
                  <a:schemeClr val="tx1"/>
                </a:solidFill>
                <a:latin typeface="Arial" charset="0"/>
                <a:cs typeface="Arial" charset="0"/>
              </a:defRPr>
            </a:lvl4pPr>
            <a:lvl5pPr marL="2057400" indent="-228600" eaLnBrk="0" hangingPunct="0">
              <a:tabLst>
                <a:tab pos="2905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905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905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905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90513" algn="l"/>
              </a:tabLst>
              <a:defRPr>
                <a:solidFill>
                  <a:schemeClr val="tx1"/>
                </a:solidFill>
                <a:latin typeface="Arial" charset="0"/>
                <a:cs typeface="Arial" charset="0"/>
              </a:defRPr>
            </a:lvl9pPr>
          </a:lstStyle>
          <a:p>
            <a:pPr>
              <a:spcAft>
                <a:spcPct val="20000"/>
              </a:spcAft>
              <a:defRPr/>
            </a:pPr>
            <a:r>
              <a:rPr lang="en-US" sz="1400" b="1" dirty="0" smtClean="0">
                <a:latin typeface="Calibri" pitchFamily="34" charset="0"/>
              </a:rPr>
              <a:t>IDENTIFYING AND SELECTION </a:t>
            </a:r>
          </a:p>
        </p:txBody>
      </p:sp>
      <p:sp>
        <p:nvSpPr>
          <p:cNvPr id="19" name="Text Box 8"/>
          <p:cNvSpPr txBox="1">
            <a:spLocks noChangeArrowheads="1"/>
          </p:cNvSpPr>
          <p:nvPr/>
        </p:nvSpPr>
        <p:spPr bwMode="auto">
          <a:xfrm>
            <a:off x="6019800" y="2254704"/>
            <a:ext cx="2743200" cy="307777"/>
          </a:xfrm>
          <a:prstGeom prst="rect">
            <a:avLst/>
          </a:prstGeom>
          <a:noFill/>
          <a:ln>
            <a:noFill/>
          </a:ln>
          <a:extLst/>
        </p:spPr>
        <p:txBody>
          <a:bodyPr wrap="square">
            <a:spAutoFit/>
          </a:bodyPr>
          <a:lstStyle>
            <a:lvl1pPr marL="173038" indent="-173038" eaLnBrk="0" hangingPunct="0">
              <a:tabLst>
                <a:tab pos="290513" algn="l"/>
              </a:tabLst>
              <a:defRPr>
                <a:solidFill>
                  <a:schemeClr val="tx1"/>
                </a:solidFill>
                <a:latin typeface="Arial" charset="0"/>
                <a:cs typeface="Arial" charset="0"/>
              </a:defRPr>
            </a:lvl1pPr>
            <a:lvl2pPr marL="742950" indent="-285750" eaLnBrk="0" hangingPunct="0">
              <a:tabLst>
                <a:tab pos="290513" algn="l"/>
              </a:tabLst>
              <a:defRPr>
                <a:solidFill>
                  <a:schemeClr val="tx1"/>
                </a:solidFill>
                <a:latin typeface="Arial" charset="0"/>
                <a:cs typeface="Arial" charset="0"/>
              </a:defRPr>
            </a:lvl2pPr>
            <a:lvl3pPr marL="1143000" indent="-228600" eaLnBrk="0" hangingPunct="0">
              <a:tabLst>
                <a:tab pos="290513" algn="l"/>
              </a:tabLst>
              <a:defRPr>
                <a:solidFill>
                  <a:schemeClr val="tx1"/>
                </a:solidFill>
                <a:latin typeface="Arial" charset="0"/>
                <a:cs typeface="Arial" charset="0"/>
              </a:defRPr>
            </a:lvl3pPr>
            <a:lvl4pPr marL="1600200" indent="-228600" eaLnBrk="0" hangingPunct="0">
              <a:tabLst>
                <a:tab pos="290513" algn="l"/>
              </a:tabLst>
              <a:defRPr>
                <a:solidFill>
                  <a:schemeClr val="tx1"/>
                </a:solidFill>
                <a:latin typeface="Arial" charset="0"/>
                <a:cs typeface="Arial" charset="0"/>
              </a:defRPr>
            </a:lvl4pPr>
            <a:lvl5pPr marL="2057400" indent="-228600" eaLnBrk="0" hangingPunct="0">
              <a:tabLst>
                <a:tab pos="2905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905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905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905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90513" algn="l"/>
              </a:tabLst>
              <a:defRPr>
                <a:solidFill>
                  <a:schemeClr val="tx1"/>
                </a:solidFill>
                <a:latin typeface="Arial" charset="0"/>
                <a:cs typeface="Arial" charset="0"/>
              </a:defRPr>
            </a:lvl9pPr>
          </a:lstStyle>
          <a:p>
            <a:pPr>
              <a:spcAft>
                <a:spcPct val="20000"/>
              </a:spcAft>
              <a:defRPr/>
            </a:pPr>
            <a:r>
              <a:rPr lang="en-US" sz="1400" b="1" dirty="0" smtClean="0">
                <a:latin typeface="Calibri" pitchFamily="34" charset="0"/>
              </a:rPr>
              <a:t>MONITORING AND MANAGING</a:t>
            </a:r>
          </a:p>
        </p:txBody>
      </p:sp>
    </p:spTree>
    <p:extLst>
      <p:ext uri="{BB962C8B-B14F-4D97-AF65-F5344CB8AC3E}">
        <p14:creationId xmlns:p14="http://schemas.microsoft.com/office/powerpoint/2010/main" val="833414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STRATEGIES </a:t>
            </a:r>
            <a:r>
              <a:rPr lang="en-US" b="1" dirty="0"/>
              <a:t>FUND INCEPTION</a:t>
            </a:r>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13</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Rectangle 3"/>
          <p:cNvSpPr/>
          <p:nvPr/>
        </p:nvSpPr>
        <p:spPr>
          <a:xfrm>
            <a:off x="3732389" y="1340108"/>
            <a:ext cx="5030611" cy="4298692"/>
          </a:xfrm>
          <a:prstGeom prst="rect">
            <a:avLst/>
          </a:prstGeom>
          <a:solidFill>
            <a:srgbClr val="C3D1D3">
              <a:alpha val="0"/>
            </a:srgbClr>
          </a:solidFill>
          <a:ln>
            <a:solidFill>
              <a:srgbClr val="C3D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810000" y="1340108"/>
            <a:ext cx="5105400" cy="3970318"/>
          </a:xfrm>
          <a:prstGeom prst="rect">
            <a:avLst/>
          </a:prstGeom>
        </p:spPr>
        <p:txBody>
          <a:bodyPr wrap="square">
            <a:spAutoFit/>
          </a:bodyPr>
          <a:lstStyle/>
          <a:p>
            <a:endParaRPr lang="en-US" sz="1200" b="1" dirty="0" smtClean="0">
              <a:latin typeface="Calibri" pitchFamily="34" charset="0"/>
            </a:endParaRPr>
          </a:p>
          <a:p>
            <a:r>
              <a:rPr lang="en-US" sz="1200" b="1" dirty="0" smtClean="0">
                <a:latin typeface="Calibri" pitchFamily="34" charset="0"/>
              </a:rPr>
              <a:t>SOLUTION:</a:t>
            </a:r>
          </a:p>
          <a:p>
            <a:r>
              <a:rPr lang="en-US" sz="1200" u="sng" dirty="0" smtClean="0">
                <a:latin typeface="Calibri" pitchFamily="34" charset="0"/>
              </a:rPr>
              <a:t>We created our own. </a:t>
            </a:r>
          </a:p>
          <a:p>
            <a:endParaRPr lang="en-US" sz="1200" dirty="0" smtClean="0">
              <a:latin typeface="Calibri" pitchFamily="34" charset="0"/>
            </a:endParaRPr>
          </a:p>
          <a:p>
            <a:r>
              <a:rPr lang="en-US" sz="1200" dirty="0" smtClean="0">
                <a:latin typeface="Calibri" pitchFamily="34" charset="0"/>
              </a:rPr>
              <a:t>Drew on our expertise in manager due diligence.</a:t>
            </a:r>
          </a:p>
          <a:p>
            <a:endParaRPr lang="en-US" sz="1200" dirty="0" smtClean="0">
              <a:latin typeface="Calibri" pitchFamily="34" charset="0"/>
            </a:endParaRPr>
          </a:p>
          <a:p>
            <a:r>
              <a:rPr lang="en-US" sz="1200" dirty="0" smtClean="0">
                <a:latin typeface="Calibri" pitchFamily="34" charset="0"/>
              </a:rPr>
              <a:t>Looked for skilled, risk-conscious managers who:</a:t>
            </a:r>
          </a:p>
          <a:p>
            <a:pPr lvl="1">
              <a:buFont typeface="Arial" pitchFamily="34" charset="0"/>
              <a:buChar char="•"/>
            </a:pPr>
            <a:r>
              <a:rPr lang="en-US" sz="1200" dirty="0" smtClean="0">
                <a:latin typeface="Calibri" pitchFamily="34" charset="0"/>
              </a:rPr>
              <a:t> Ran strategies we believed to be low risk and not closely correlated with financial assets (esp. stocks) </a:t>
            </a:r>
            <a:r>
              <a:rPr lang="en-US" sz="1200" i="1" dirty="0" smtClean="0">
                <a:latin typeface="Calibri" pitchFamily="34" charset="0"/>
              </a:rPr>
              <a:t>or</a:t>
            </a:r>
          </a:p>
          <a:p>
            <a:pPr lvl="1">
              <a:buFont typeface="Arial" pitchFamily="34" charset="0"/>
              <a:buChar char="•"/>
            </a:pPr>
            <a:r>
              <a:rPr lang="en-US" sz="1200" dirty="0" smtClean="0">
                <a:latin typeface="Calibri" pitchFamily="34" charset="0"/>
              </a:rPr>
              <a:t> Invested in situations that they believed to be highly asymmetric (emphasizing capital preservation with upside potential)</a:t>
            </a:r>
          </a:p>
          <a:p>
            <a:pPr lvl="1"/>
            <a:endParaRPr lang="en-US" sz="1200" dirty="0" smtClean="0">
              <a:latin typeface="Calibri" pitchFamily="34" charset="0"/>
            </a:endParaRPr>
          </a:p>
          <a:p>
            <a:r>
              <a:rPr lang="en-US" sz="1200" dirty="0" smtClean="0">
                <a:latin typeface="Calibri" pitchFamily="34" charset="0"/>
              </a:rPr>
              <a:t>Sought out strategies that were clear and compelling:</a:t>
            </a:r>
          </a:p>
          <a:p>
            <a:pPr lvl="1">
              <a:buFont typeface="Arial" pitchFamily="34" charset="0"/>
              <a:buChar char="•"/>
            </a:pPr>
            <a:r>
              <a:rPr lang="en-US" sz="1200" dirty="0" smtClean="0">
                <a:latin typeface="Calibri" pitchFamily="34" charset="0"/>
              </a:rPr>
              <a:t> Not driven by the same risk factors</a:t>
            </a:r>
          </a:p>
          <a:p>
            <a:pPr lvl="1">
              <a:buFont typeface="Arial" pitchFamily="34" charset="0"/>
              <a:buChar char="•"/>
            </a:pPr>
            <a:r>
              <a:rPr lang="en-US" sz="1200" dirty="0" smtClean="0">
                <a:latin typeface="Calibri" pitchFamily="34" charset="0"/>
              </a:rPr>
              <a:t> Complementary to each other</a:t>
            </a:r>
          </a:p>
          <a:p>
            <a:pPr lvl="1"/>
            <a:endParaRPr lang="en-US" sz="1200" dirty="0" smtClean="0">
              <a:latin typeface="Calibri" pitchFamily="34" charset="0"/>
            </a:endParaRPr>
          </a:p>
          <a:p>
            <a:r>
              <a:rPr lang="en-US" sz="1200" dirty="0" smtClean="0">
                <a:latin typeface="Calibri" pitchFamily="34" charset="0"/>
              </a:rPr>
              <a:t>Created a diversified multi-strategy alternatives fund:</a:t>
            </a:r>
          </a:p>
          <a:p>
            <a:pPr lvl="1">
              <a:buFont typeface="Arial" pitchFamily="34" charset="0"/>
              <a:buChar char="•"/>
            </a:pPr>
            <a:r>
              <a:rPr lang="en-US" sz="1200" dirty="0" smtClean="0">
                <a:latin typeface="Calibri" pitchFamily="34" charset="0"/>
              </a:rPr>
              <a:t> Cost-effective</a:t>
            </a:r>
          </a:p>
          <a:p>
            <a:pPr lvl="1">
              <a:buFont typeface="Arial" pitchFamily="34" charset="0"/>
              <a:buChar char="•"/>
            </a:pPr>
            <a:r>
              <a:rPr lang="en-US" sz="1200" dirty="0" smtClean="0">
                <a:latin typeface="Calibri" pitchFamily="34" charset="0"/>
              </a:rPr>
              <a:t> Transparent, understandable, with daily liquidity</a:t>
            </a:r>
          </a:p>
          <a:p>
            <a:pPr lvl="1">
              <a:buFont typeface="Arial" pitchFamily="34" charset="0"/>
              <a:buChar char="•"/>
            </a:pPr>
            <a:r>
              <a:rPr lang="en-US" sz="1200" dirty="0" smtClean="0">
                <a:latin typeface="Calibri" pitchFamily="34" charset="0"/>
              </a:rPr>
              <a:t> Seeks to provide attractive returns with diversification benefits, reduced risk and lower volatility to stock and bond market indexes.</a:t>
            </a:r>
          </a:p>
        </p:txBody>
      </p:sp>
      <p:sp>
        <p:nvSpPr>
          <p:cNvPr id="6" name="Rectangle 5"/>
          <p:cNvSpPr/>
          <p:nvPr/>
        </p:nvSpPr>
        <p:spPr>
          <a:xfrm>
            <a:off x="381000" y="1340108"/>
            <a:ext cx="3200400" cy="4298692"/>
          </a:xfrm>
          <a:prstGeom prst="rect">
            <a:avLst/>
          </a:prstGeom>
          <a:solidFill>
            <a:srgbClr val="C3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1340108"/>
            <a:ext cx="3048000" cy="3108543"/>
          </a:xfrm>
          <a:prstGeom prst="rect">
            <a:avLst/>
          </a:prstGeom>
        </p:spPr>
        <p:txBody>
          <a:bodyPr wrap="square">
            <a:spAutoFit/>
          </a:bodyPr>
          <a:lstStyle/>
          <a:p>
            <a:endParaRPr lang="en-US" sz="1200" b="1" dirty="0" smtClean="0">
              <a:latin typeface="Calibri" pitchFamily="34" charset="0"/>
            </a:endParaRPr>
          </a:p>
          <a:p>
            <a:r>
              <a:rPr lang="en-US" sz="1200" b="1" dirty="0" smtClean="0">
                <a:latin typeface="Calibri" pitchFamily="34" charset="0"/>
              </a:rPr>
              <a:t>PROBLEM:</a:t>
            </a:r>
          </a:p>
          <a:p>
            <a:r>
              <a:rPr lang="en-US" sz="1200" u="sng" dirty="0" smtClean="0">
                <a:latin typeface="Calibri" pitchFamily="34" charset="0"/>
              </a:rPr>
              <a:t>Few compelling options.  </a:t>
            </a:r>
          </a:p>
          <a:p>
            <a:endParaRPr lang="en-US" sz="1200" dirty="0" smtClean="0">
              <a:latin typeface="Calibri" pitchFamily="34" charset="0"/>
            </a:endParaRPr>
          </a:p>
          <a:p>
            <a:r>
              <a:rPr lang="en-US" sz="1200" dirty="0" smtClean="0">
                <a:latin typeface="Calibri" pitchFamily="34" charset="0"/>
              </a:rPr>
              <a:t>Our due diligence into alternative strategies lasted several years.</a:t>
            </a:r>
          </a:p>
          <a:p>
            <a:endParaRPr lang="en-US" sz="1200" dirty="0" smtClean="0">
              <a:latin typeface="Calibri" pitchFamily="34" charset="0"/>
            </a:endParaRPr>
          </a:p>
          <a:p>
            <a:r>
              <a:rPr lang="en-US" sz="1200" dirty="0" smtClean="0">
                <a:latin typeface="Calibri" pitchFamily="34" charset="0"/>
              </a:rPr>
              <a:t>Cast a wide net in our search.</a:t>
            </a:r>
          </a:p>
          <a:p>
            <a:endParaRPr lang="en-US" sz="1200" dirty="0" smtClean="0">
              <a:latin typeface="Calibri" pitchFamily="34" charset="0"/>
            </a:endParaRPr>
          </a:p>
          <a:p>
            <a:r>
              <a:rPr lang="en-US" sz="1200" dirty="0" smtClean="0">
                <a:latin typeface="Calibri" pitchFamily="34" charset="0"/>
              </a:rPr>
              <a:t>Found few compelling options due to:</a:t>
            </a:r>
          </a:p>
          <a:p>
            <a:pPr lvl="1">
              <a:buFont typeface="Arial" pitchFamily="34" charset="0"/>
              <a:buChar char="•"/>
            </a:pPr>
            <a:r>
              <a:rPr lang="en-US" sz="1200" dirty="0" smtClean="0">
                <a:latin typeface="Calibri" pitchFamily="34" charset="0"/>
              </a:rPr>
              <a:t> High costs</a:t>
            </a:r>
          </a:p>
          <a:p>
            <a:pPr lvl="1">
              <a:buFont typeface="Arial" pitchFamily="34" charset="0"/>
              <a:buChar char="•"/>
            </a:pPr>
            <a:r>
              <a:rPr lang="en-US" sz="1200" dirty="0" smtClean="0">
                <a:latin typeface="Calibri" pitchFamily="34" charset="0"/>
              </a:rPr>
              <a:t> Lack of liquidity</a:t>
            </a:r>
          </a:p>
          <a:p>
            <a:pPr lvl="1">
              <a:buFont typeface="Arial" pitchFamily="34" charset="0"/>
              <a:buChar char="•"/>
            </a:pPr>
            <a:r>
              <a:rPr lang="en-US" sz="1200" dirty="0" smtClean="0">
                <a:latin typeface="Calibri" pitchFamily="34" charset="0"/>
              </a:rPr>
              <a:t> Lack of track record</a:t>
            </a:r>
          </a:p>
          <a:p>
            <a:pPr lvl="1">
              <a:buFont typeface="Arial" pitchFamily="34" charset="0"/>
              <a:buChar char="•"/>
            </a:pPr>
            <a:r>
              <a:rPr lang="en-US" sz="1200" dirty="0" smtClean="0">
                <a:latin typeface="Calibri" pitchFamily="34" charset="0"/>
              </a:rPr>
              <a:t> No clear investment edge, questionable quality</a:t>
            </a:r>
          </a:p>
          <a:p>
            <a:pPr lvl="1">
              <a:buFont typeface="Wingdings" pitchFamily="2" charset="2"/>
              <a:buChar char="§"/>
            </a:pPr>
            <a:endParaRPr lang="en-US" sz="1600" dirty="0" smtClean="0">
              <a:latin typeface="Calibri" pitchFamily="34" charset="0"/>
            </a:endParaRPr>
          </a:p>
        </p:txBody>
      </p:sp>
    </p:spTree>
    <p:extLst>
      <p:ext uri="{BB962C8B-B14F-4D97-AF65-F5344CB8AC3E}">
        <p14:creationId xmlns:p14="http://schemas.microsoft.com/office/powerpoint/2010/main" val="2825447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RISK/RETURN </a:t>
            </a:r>
            <a:r>
              <a:rPr lang="en-US" b="1" dirty="0"/>
              <a:t>TARGETS </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14</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Content Placeholder 4"/>
          <p:cNvSpPr txBox="1">
            <a:spLocks/>
          </p:cNvSpPr>
          <p:nvPr/>
        </p:nvSpPr>
        <p:spPr bwMode="auto">
          <a:xfrm>
            <a:off x="609600" y="1775837"/>
            <a:ext cx="80010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auto">
              <a:spcBef>
                <a:spcPts val="600"/>
              </a:spcBef>
              <a:spcAft>
                <a:spcPts val="600"/>
              </a:spcAft>
            </a:pPr>
            <a:r>
              <a:rPr lang="en-US" sz="1600" dirty="0" smtClean="0">
                <a:solidFill>
                  <a:prstClr val="black"/>
                </a:solidFill>
                <a:latin typeface="Calibri" pitchFamily="34" charset="0"/>
                <a:ea typeface="Verdana" pitchFamily="34" charset="0"/>
                <a:cs typeface="Calibri" panose="020F0502020204030204" pitchFamily="34" charset="0"/>
              </a:rPr>
              <a:t>The fund seeks to achieve the following goals:</a:t>
            </a:r>
          </a:p>
          <a:p>
            <a:pPr marL="342900" indent="-342900" fontAlgn="auto">
              <a:spcBef>
                <a:spcPts val="600"/>
              </a:spcBef>
              <a:spcAft>
                <a:spcPts val="600"/>
              </a:spcAft>
              <a:buFont typeface="Arial" pitchFamily="34" charset="0"/>
              <a:buChar char="•"/>
            </a:pPr>
            <a:r>
              <a:rPr lang="en-US" sz="1600" dirty="0" smtClean="0">
                <a:solidFill>
                  <a:prstClr val="black"/>
                </a:solidFill>
                <a:latin typeface="Calibri" pitchFamily="34" charset="0"/>
                <a:ea typeface="Verdana" pitchFamily="34" charset="0"/>
                <a:cs typeface="Calibri" panose="020F0502020204030204" pitchFamily="34" charset="0"/>
              </a:rPr>
              <a:t>Returns over a full market cycle that are significantly </a:t>
            </a:r>
            <a:r>
              <a:rPr lang="en-US" sz="1600" smtClean="0">
                <a:solidFill>
                  <a:prstClr val="black"/>
                </a:solidFill>
                <a:latin typeface="Calibri" pitchFamily="34" charset="0"/>
                <a:ea typeface="Verdana" pitchFamily="34" charset="0"/>
                <a:cs typeface="Calibri" panose="020F0502020204030204" pitchFamily="34" charset="0"/>
              </a:rPr>
              <a:t>higher than the three-month </a:t>
            </a:r>
            <a:r>
              <a:rPr lang="en-US" sz="1600" dirty="0" smtClean="0">
                <a:solidFill>
                  <a:prstClr val="black"/>
                </a:solidFill>
                <a:latin typeface="Calibri" pitchFamily="34" charset="0"/>
                <a:ea typeface="Verdana" pitchFamily="34" charset="0"/>
                <a:cs typeface="Calibri" panose="020F0502020204030204" pitchFamily="34" charset="0"/>
              </a:rPr>
              <a:t>LIBOR rate and better than a 40/60 stock/bond mix </a:t>
            </a:r>
          </a:p>
          <a:p>
            <a:pPr marL="342900" indent="-342900" fontAlgn="auto">
              <a:spcBef>
                <a:spcPts val="600"/>
              </a:spcBef>
              <a:spcAft>
                <a:spcPts val="600"/>
              </a:spcAft>
              <a:buFont typeface="Arial" pitchFamily="34" charset="0"/>
              <a:buChar char="•"/>
            </a:pPr>
            <a:r>
              <a:rPr lang="en-US" sz="1600" dirty="0" smtClean="0">
                <a:solidFill>
                  <a:prstClr val="black"/>
                </a:solidFill>
                <a:latin typeface="Calibri" pitchFamily="34" charset="0"/>
                <a:ea typeface="Verdana" pitchFamily="34" charset="0"/>
                <a:cs typeface="Calibri" panose="020F0502020204030204" pitchFamily="34" charset="0"/>
              </a:rPr>
              <a:t>Volatility in the range of 4%-8%</a:t>
            </a:r>
          </a:p>
          <a:p>
            <a:pPr marL="342900" lvl="0" indent="-342900" fontAlgn="auto">
              <a:spcBef>
                <a:spcPts val="600"/>
              </a:spcBef>
              <a:spcAft>
                <a:spcPts val="600"/>
              </a:spcAft>
              <a:buFont typeface="Arial" pitchFamily="34" charset="0"/>
              <a:buChar char="•"/>
            </a:pPr>
            <a:r>
              <a:rPr lang="en-US" sz="1600" dirty="0" smtClean="0">
                <a:solidFill>
                  <a:prstClr val="black"/>
                </a:solidFill>
                <a:latin typeface="Calibri" pitchFamily="34" charset="0"/>
                <a:ea typeface="Verdana" pitchFamily="34" charset="0"/>
                <a:cs typeface="Calibri" panose="020F0502020204030204" pitchFamily="34" charset="0"/>
              </a:rPr>
              <a:t>Relatively low correlation to traditional stock and bond indexes</a:t>
            </a:r>
          </a:p>
        </p:txBody>
      </p:sp>
      <p:sp>
        <p:nvSpPr>
          <p:cNvPr id="5" name="TextBox 4"/>
          <p:cNvSpPr txBox="1"/>
          <p:nvPr/>
        </p:nvSpPr>
        <p:spPr>
          <a:xfrm>
            <a:off x="609600" y="4823837"/>
            <a:ext cx="7772400" cy="584775"/>
          </a:xfrm>
          <a:prstGeom prst="rect">
            <a:avLst/>
          </a:prstGeom>
          <a:noFill/>
        </p:spPr>
        <p:txBody>
          <a:bodyPr wrap="square" rtlCol="0">
            <a:spAutoFit/>
          </a:bodyPr>
          <a:lstStyle/>
          <a:p>
            <a:r>
              <a:rPr lang="en-US" sz="800" dirty="0" smtClean="0">
                <a:latin typeface="Calibri" pitchFamily="34" charset="0"/>
              </a:rPr>
              <a:t>Although the managers actively manage risk to reduce portfolio volatility, there is no guarantee that the fund will always maintain its targeted risk level, especially over shorter time periods and loss of principal is possible.  The performance goals are not guaranteed, are subject to change and should not be considered a predictor of investment return. All investments involve the risk of loss and no measure of performance is guaranteed. The fund aims to deliver its return over a full market cycle, which is likely to include periods of both up and down markets.</a:t>
            </a:r>
            <a:endParaRPr lang="en-US" sz="800" dirty="0">
              <a:latin typeface="Calibri" pitchFamily="34" charset="0"/>
            </a:endParaRPr>
          </a:p>
        </p:txBody>
      </p:sp>
    </p:spTree>
    <p:extLst>
      <p:ext uri="{BB962C8B-B14F-4D97-AF65-F5344CB8AC3E}">
        <p14:creationId xmlns:p14="http://schemas.microsoft.com/office/powerpoint/2010/main" val="3069359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STRATEGIES FUND</a:t>
            </a:r>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15</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6" name="Rectangle 5"/>
          <p:cNvSpPr/>
          <p:nvPr/>
        </p:nvSpPr>
        <p:spPr>
          <a:xfrm>
            <a:off x="457200" y="1371362"/>
            <a:ext cx="8229600" cy="1600438"/>
          </a:xfrm>
          <a:prstGeom prst="rect">
            <a:avLst/>
          </a:prstGeom>
        </p:spPr>
        <p:txBody>
          <a:bodyPr wrap="square">
            <a:spAutoFit/>
          </a:bodyPr>
          <a:lstStyle/>
          <a:p>
            <a:r>
              <a:rPr lang="en-US" sz="1400" dirty="0" smtClean="0">
                <a:latin typeface="Calibri" pitchFamily="34" charset="0"/>
              </a:rPr>
              <a:t>The Litman </a:t>
            </a:r>
            <a:r>
              <a:rPr lang="en-US" sz="1400" dirty="0">
                <a:latin typeface="Calibri" pitchFamily="34" charset="0"/>
              </a:rPr>
              <a:t>Gregory Masters Alternative Strategies </a:t>
            </a:r>
            <a:r>
              <a:rPr lang="en-US" sz="1400" dirty="0" smtClean="0">
                <a:latin typeface="Calibri" pitchFamily="34" charset="0"/>
              </a:rPr>
              <a:t>Fund combines </a:t>
            </a:r>
            <a:r>
              <a:rPr lang="en-US" sz="1400" dirty="0">
                <a:latin typeface="Calibri" pitchFamily="34" charset="0"/>
              </a:rPr>
              <a:t>skilled managers with distinct, risk-averse strategies that are compelling individually and, in our view, bring a diversification benefit to a broader stock-bond portfolio. </a:t>
            </a:r>
          </a:p>
          <a:p>
            <a:endParaRPr lang="en-US" sz="1400" dirty="0">
              <a:latin typeface="Calibri" pitchFamily="34" charset="0"/>
            </a:endParaRPr>
          </a:p>
          <a:p>
            <a:r>
              <a:rPr lang="en-US" sz="1400" dirty="0">
                <a:latin typeface="Calibri" pitchFamily="34" charset="0"/>
              </a:rPr>
              <a:t>The underlying strategies are transparent, the managers are well-established, and the fund offers benefits of daily liquidity, </a:t>
            </a:r>
            <a:r>
              <a:rPr lang="en-US" sz="1400" dirty="0" smtClean="0">
                <a:latin typeface="Calibri" pitchFamily="34" charset="0"/>
              </a:rPr>
              <a:t>below-average </a:t>
            </a:r>
            <a:r>
              <a:rPr lang="en-US" sz="1400" dirty="0">
                <a:latin typeface="Calibri" pitchFamily="34" charset="0"/>
              </a:rPr>
              <a:t>expenses relative to its peers, and the oversight and due diligence expertise of a firm with more than 25 years experience in manager research. </a:t>
            </a:r>
          </a:p>
        </p:txBody>
      </p:sp>
      <p:sp>
        <p:nvSpPr>
          <p:cNvPr id="9" name="Rectangle 8"/>
          <p:cNvSpPr/>
          <p:nvPr/>
        </p:nvSpPr>
        <p:spPr>
          <a:xfrm>
            <a:off x="1257300" y="3790950"/>
            <a:ext cx="6553200" cy="1143000"/>
          </a:xfrm>
          <a:prstGeom prst="rect">
            <a:avLst/>
          </a:prstGeom>
          <a:solidFill>
            <a:srgbClr val="33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Calibri" panose="020F0502020204030204" pitchFamily="34" charset="0"/>
              </a:rPr>
              <a:t>LITMAN </a:t>
            </a:r>
            <a:r>
              <a:rPr lang="en-US" sz="1400" dirty="0" smtClean="0">
                <a:latin typeface="Calibri" panose="020F0502020204030204" pitchFamily="34" charset="0"/>
                <a:cs typeface="Calibri" panose="020F0502020204030204" pitchFamily="34" charset="0"/>
              </a:rPr>
              <a:t>GREGORY</a:t>
            </a:r>
          </a:p>
          <a:p>
            <a:pPr algn="ctr"/>
            <a:endParaRPr lang="en-US" sz="1400" dirty="0" smtClean="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p:txBody>
      </p:sp>
      <p:graphicFrame>
        <p:nvGraphicFramePr>
          <p:cNvPr id="10" name="Diagram 9"/>
          <p:cNvGraphicFramePr/>
          <p:nvPr>
            <p:extLst>
              <p:ext uri="{D42A27DB-BD31-4B8C-83A1-F6EECF244321}">
                <p14:modId xmlns:p14="http://schemas.microsoft.com/office/powerpoint/2010/main" val="931014942"/>
              </p:ext>
            </p:extLst>
          </p:nvPr>
        </p:nvGraphicFramePr>
        <p:xfrm>
          <a:off x="457200" y="2895600"/>
          <a:ext cx="8373534" cy="374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796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OPPORTUNISTIC INCOME</a:t>
            </a:r>
            <a:br>
              <a:rPr lang="en-US" dirty="0"/>
            </a:br>
            <a:r>
              <a:rPr lang="en-US" b="1" dirty="0"/>
              <a:t>GUNDLACH / DOUBLELINE</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16</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cxnSp>
        <p:nvCxnSpPr>
          <p:cNvPr id="4" name="Straight Connector 3"/>
          <p:cNvCxnSpPr/>
          <p:nvPr/>
        </p:nvCxnSpPr>
        <p:spPr>
          <a:xfrm rot="5400000" flipH="1" flipV="1">
            <a:off x="685800" y="1295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57600" y="1629757"/>
            <a:ext cx="5181600" cy="3698385"/>
          </a:xfrm>
          <a:prstGeom prst="rect">
            <a:avLst/>
          </a:prstGeom>
        </p:spPr>
        <p:txBody>
          <a:bodyPr wrap="square">
            <a:spAutoFit/>
          </a:bodyPr>
          <a:lstStyle/>
          <a:p>
            <a:pPr marL="231775" indent="-231775">
              <a:lnSpc>
                <a:spcPts val="1800"/>
              </a:lnSpc>
              <a:spcBef>
                <a:spcPts val="600"/>
              </a:spcBef>
              <a:buFont typeface="Arial" pitchFamily="34" charset="0"/>
              <a:buChar char="•"/>
            </a:pPr>
            <a:r>
              <a:rPr lang="en-US" sz="1400" dirty="0" smtClean="0">
                <a:latin typeface="Calibri" pitchFamily="34" charset="0"/>
                <a:ea typeface="Verdana" pitchFamily="34" charset="0"/>
                <a:cs typeface="Verdana" pitchFamily="34" charset="0"/>
              </a:rPr>
              <a:t>Private hedge fund strategy Litman Gregory invested in previously</a:t>
            </a:r>
          </a:p>
          <a:p>
            <a:pPr marL="231775" indent="-231775">
              <a:lnSpc>
                <a:spcPts val="1800"/>
              </a:lnSpc>
              <a:spcBef>
                <a:spcPts val="600"/>
              </a:spcBef>
              <a:buFont typeface="Arial" pitchFamily="34" charset="0"/>
              <a:buChar char="•"/>
            </a:pPr>
            <a:r>
              <a:rPr lang="en-US" sz="1400" dirty="0" smtClean="0">
                <a:latin typeface="Calibri" pitchFamily="34" charset="0"/>
                <a:ea typeface="Verdana" pitchFamily="34" charset="0"/>
                <a:cs typeface="Verdana" pitchFamily="34" charset="0"/>
              </a:rPr>
              <a:t>Invests in best-idea fixed-income securities, with focus on the mortgage sector, where DoubleLine has particularly strong expertise</a:t>
            </a:r>
          </a:p>
          <a:p>
            <a:pPr marL="231775" indent="-231775">
              <a:lnSpc>
                <a:spcPts val="1800"/>
              </a:lnSpc>
              <a:spcBef>
                <a:spcPts val="600"/>
              </a:spcBef>
              <a:buFont typeface="Arial" pitchFamily="34" charset="0"/>
              <a:buChar char="•"/>
            </a:pPr>
            <a:r>
              <a:rPr lang="en-US" sz="1400" dirty="0" smtClean="0">
                <a:latin typeface="Calibri" pitchFamily="34" charset="0"/>
                <a:ea typeface="Verdana" pitchFamily="34" charset="0"/>
                <a:cs typeface="Verdana" pitchFamily="34" charset="0"/>
              </a:rPr>
              <a:t>Invests tactically in other fixed-income sectors and asset classes when he believes potential absolute-return and/or relative-return opportunities (compared to mortgage sector) are compelling</a:t>
            </a:r>
          </a:p>
          <a:p>
            <a:pPr marL="231775" indent="-231775">
              <a:lnSpc>
                <a:spcPts val="1800"/>
              </a:lnSpc>
              <a:spcBef>
                <a:spcPts val="600"/>
              </a:spcBef>
              <a:buFont typeface="Arial" pitchFamily="34" charset="0"/>
              <a:buChar char="•"/>
            </a:pPr>
            <a:r>
              <a:rPr lang="en-US" sz="1400" dirty="0" smtClean="0">
                <a:latin typeface="Calibri" pitchFamily="34" charset="0"/>
                <a:ea typeface="Verdana" pitchFamily="34" charset="0"/>
                <a:cs typeface="Verdana" pitchFamily="34" charset="0"/>
              </a:rPr>
              <a:t>Analyzes and identifies fixed-income securities that he believes offer greater potential payoff than loss under multiple scenarios</a:t>
            </a:r>
          </a:p>
          <a:p>
            <a:pPr marL="231775" indent="-231775">
              <a:lnSpc>
                <a:spcPts val="1800"/>
              </a:lnSpc>
              <a:spcBef>
                <a:spcPts val="600"/>
              </a:spcBef>
              <a:buFont typeface="Arial" pitchFamily="34" charset="0"/>
              <a:buChar char="•"/>
            </a:pPr>
            <a:r>
              <a:rPr lang="en-US" sz="1400" dirty="0" smtClean="0">
                <a:latin typeface="Calibri" pitchFamily="34" charset="0"/>
                <a:ea typeface="Verdana" pitchFamily="34" charset="0"/>
                <a:cs typeface="Verdana" pitchFamily="34" charset="0"/>
              </a:rPr>
              <a:t>Employs a risk integration process seeking to combine assets that he believes perform differently in disparate scenarios so that overall portfolio risk/reward profile is acceptable in a variety of scenarios</a:t>
            </a:r>
          </a:p>
          <a:p>
            <a:pPr marL="231775" indent="-231775">
              <a:lnSpc>
                <a:spcPts val="1800"/>
              </a:lnSpc>
              <a:spcBef>
                <a:spcPts val="600"/>
              </a:spcBef>
              <a:buFont typeface="Arial" pitchFamily="34" charset="0"/>
              <a:buChar char="•"/>
            </a:pPr>
            <a:r>
              <a:rPr lang="en-US" sz="1400" dirty="0" smtClean="0">
                <a:latin typeface="Calibri" pitchFamily="34" charset="0"/>
                <a:ea typeface="Verdana" pitchFamily="34" charset="0"/>
                <a:cs typeface="Verdana" pitchFamily="34" charset="0"/>
              </a:rPr>
              <a:t>May use leverage to a limited extent</a:t>
            </a:r>
          </a:p>
        </p:txBody>
      </p:sp>
      <p:graphicFrame>
        <p:nvGraphicFramePr>
          <p:cNvPr id="6" name="Table 5"/>
          <p:cNvGraphicFramePr>
            <a:graphicFrameLocks noGrp="1"/>
          </p:cNvGraphicFramePr>
          <p:nvPr>
            <p:extLst>
              <p:ext uri="{D42A27DB-BD31-4B8C-83A1-F6EECF244321}">
                <p14:modId xmlns:p14="http://schemas.microsoft.com/office/powerpoint/2010/main" val="2351338671"/>
              </p:ext>
            </p:extLst>
          </p:nvPr>
        </p:nvGraphicFramePr>
        <p:xfrm>
          <a:off x="533400" y="3317552"/>
          <a:ext cx="2743200" cy="1635448"/>
        </p:xfrm>
        <a:graphic>
          <a:graphicData uri="http://schemas.openxmlformats.org/drawingml/2006/table">
            <a:tbl>
              <a:tblPr firstRow="1" bandRow="1">
                <a:tableStyleId>{5C22544A-7EE6-4342-B048-85BDC9FD1C3A}</a:tableStyleId>
              </a:tblPr>
              <a:tblGrid>
                <a:gridCol w="2743200"/>
              </a:tblGrid>
              <a:tr h="566859">
                <a:tc>
                  <a:txBody>
                    <a:bodyPr/>
                    <a:lstStyle/>
                    <a:p>
                      <a:pPr marL="0" marR="0" indent="-231775" algn="l" defTabSz="914400" rtl="0" eaLnBrk="1" fontAlgn="auto" latinLnBrk="0" hangingPunct="1">
                        <a:lnSpc>
                          <a:spcPct val="100000"/>
                        </a:lnSpc>
                        <a:spcBef>
                          <a:spcPts val="600"/>
                        </a:spcBef>
                        <a:spcAft>
                          <a:spcPts val="0"/>
                        </a:spcAft>
                        <a:buClrTx/>
                        <a:buSzTx/>
                        <a:buFontTx/>
                        <a:buNone/>
                        <a:tabLst/>
                        <a:defRPr/>
                      </a:pPr>
                      <a:r>
                        <a:rPr lang="en-US" sz="1400" b="1" dirty="0" smtClean="0">
                          <a:solidFill>
                            <a:schemeClr val="bg1"/>
                          </a:solidFill>
                          <a:latin typeface="Calibri"/>
                          <a:cs typeface="Calibri"/>
                        </a:rPr>
                        <a:t>Opportunistic Income</a:t>
                      </a:r>
                    </a:p>
                  </a:txBody>
                  <a:tcPr anchor="ctr">
                    <a:solidFill>
                      <a:srgbClr val="717171"/>
                    </a:solidFill>
                  </a:tcPr>
                </a:tc>
              </a:tr>
              <a:tr h="10685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Calibri" pitchFamily="34" charset="0"/>
                          <a:ea typeface="Calibri"/>
                          <a:cs typeface="Calibri"/>
                        </a:rPr>
                        <a:t>Strives to deliver positive absolute returns that are meaningfully in excess of the Barclays U.S. Aggregate Bond Index with potential for</a:t>
                      </a:r>
                      <a:r>
                        <a:rPr lang="en-US" sz="1200" b="0" baseline="0" dirty="0" smtClean="0">
                          <a:solidFill>
                            <a:schemeClr val="tx1"/>
                          </a:solidFill>
                          <a:latin typeface="Calibri" pitchFamily="34" charset="0"/>
                          <a:ea typeface="Calibri"/>
                          <a:cs typeface="Calibri"/>
                        </a:rPr>
                        <a:t> lower </a:t>
                      </a:r>
                      <a:r>
                        <a:rPr lang="en-US" sz="1200" b="0" dirty="0" smtClean="0">
                          <a:solidFill>
                            <a:schemeClr val="tx1"/>
                          </a:solidFill>
                          <a:latin typeface="Calibri" pitchFamily="34" charset="0"/>
                          <a:ea typeface="Calibri"/>
                          <a:cs typeface="Calibri"/>
                        </a:rPr>
                        <a:t>portfolio volatility  (based on standard deviation)</a:t>
                      </a:r>
                    </a:p>
                  </a:txBody>
                  <a:tcPr/>
                </a:tc>
              </a:tr>
            </a:tbl>
          </a:graphicData>
        </a:graphic>
      </p:graphicFrame>
      <p:cxnSp>
        <p:nvCxnSpPr>
          <p:cNvPr id="7" name="Straight Connector 6"/>
          <p:cNvCxnSpPr/>
          <p:nvPr/>
        </p:nvCxnSpPr>
        <p:spPr>
          <a:xfrm rot="5400000" flipH="1" flipV="1">
            <a:off x="3429000" y="129540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533400" y="1594293"/>
            <a:ext cx="1345688" cy="1645920"/>
          </a:xfrm>
          <a:prstGeom prst="rect">
            <a:avLst/>
          </a:prstGeom>
        </p:spPr>
      </p:pic>
      <p:pic>
        <p:nvPicPr>
          <p:cNvPr id="9" name="Picture 8" descr="smallerchecks.jpg"/>
          <p:cNvPicPr>
            <a:picLocks noChangeAspect="1"/>
          </p:cNvPicPr>
          <p:nvPr/>
        </p:nvPicPr>
        <p:blipFill rotWithShape="1">
          <a:blip r:embed="rId3" cstate="print">
            <a:extLst>
              <a:ext uri="{28A0092B-C50C-407E-A947-70E740481C1C}">
                <a14:useLocalDpi xmlns:a14="http://schemas.microsoft.com/office/drawing/2010/main" val="0"/>
              </a:ext>
            </a:extLst>
          </a:blip>
          <a:srcRect r="19231"/>
          <a:stretch/>
        </p:blipFill>
        <p:spPr>
          <a:xfrm>
            <a:off x="1981200" y="1594292"/>
            <a:ext cx="1295399" cy="1645920"/>
          </a:xfrm>
          <a:prstGeom prst="rect">
            <a:avLst/>
          </a:prstGeom>
        </p:spPr>
      </p:pic>
    </p:spTree>
    <p:extLst>
      <p:ext uri="{BB962C8B-B14F-4D97-AF65-F5344CB8AC3E}">
        <p14:creationId xmlns:p14="http://schemas.microsoft.com/office/powerpoint/2010/main" val="3765894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OPPORTUNISTIC INCOME</a:t>
            </a:r>
            <a:br>
              <a:rPr lang="en-US" dirty="0"/>
            </a:br>
            <a:r>
              <a:rPr lang="en-US" b="1" dirty="0"/>
              <a:t>GUNDLACH / DOUBLELINE</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17</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TextBox 3"/>
          <p:cNvSpPr txBox="1"/>
          <p:nvPr/>
        </p:nvSpPr>
        <p:spPr>
          <a:xfrm>
            <a:off x="457201" y="1236887"/>
            <a:ext cx="8381999" cy="2268313"/>
          </a:xfrm>
          <a:prstGeom prst="rect">
            <a:avLst/>
          </a:prstGeom>
          <a:noFill/>
        </p:spPr>
        <p:txBody>
          <a:bodyPr wrap="square" rtlCol="0">
            <a:spAutoFit/>
          </a:bodyPr>
          <a:lstStyle/>
          <a:p>
            <a:pPr>
              <a:spcBef>
                <a:spcPts val="600"/>
              </a:spcBef>
              <a:spcAft>
                <a:spcPts val="600"/>
              </a:spcAft>
              <a:defRPr/>
            </a:pPr>
            <a:r>
              <a:rPr lang="en-US" sz="1600" b="1" cap="all" dirty="0">
                <a:latin typeface="Calibri" pitchFamily="34" charset="0"/>
                <a:ea typeface="Verdana" pitchFamily="34" charset="0"/>
                <a:cs typeface="Calibri" pitchFamily="34" charset="0"/>
              </a:rPr>
              <a:t>Broad Opportunity Set </a:t>
            </a:r>
          </a:p>
          <a:p>
            <a:r>
              <a:rPr lang="en-US" sz="1600" dirty="0" smtClean="0">
                <a:latin typeface="Calibri" pitchFamily="34" charset="0"/>
                <a:cs typeface="Calibri" pitchFamily="34" charset="0"/>
              </a:rPr>
              <a:t>With Core Exposure to Mortgage-Backed Securities</a:t>
            </a:r>
            <a:endParaRPr lang="en-US" sz="1200" dirty="0" smtClean="0">
              <a:latin typeface="Calibri" pitchFamily="34" charset="0"/>
              <a:cs typeface="Calibri" pitchFamily="34" charset="0"/>
            </a:endParaRPr>
          </a:p>
          <a:p>
            <a:endParaRPr lang="en-US" sz="1200" dirty="0">
              <a:latin typeface="Calibri" pitchFamily="34" charset="0"/>
              <a:cs typeface="Calibri" pitchFamily="34" charset="0"/>
            </a:endParaRPr>
          </a:p>
          <a:p>
            <a:pPr marL="741363" lvl="1" indent="-284163">
              <a:lnSpc>
                <a:spcPct val="110000"/>
              </a:lnSpc>
              <a:spcBef>
                <a:spcPts val="0"/>
              </a:spcBef>
              <a:spcAft>
                <a:spcPts val="600"/>
              </a:spcAft>
              <a:buSzPct val="110000"/>
              <a:buFont typeface="Arial" pitchFamily="34" charset="0"/>
              <a:buChar char="•"/>
              <a:defRPr/>
            </a:pPr>
            <a:r>
              <a:rPr lang="en-US" sz="1300" dirty="0">
                <a:latin typeface="Calibri" pitchFamily="34" charset="0"/>
                <a:ea typeface="Verdana" pitchFamily="34" charset="0"/>
                <a:cs typeface="Calibri" pitchFamily="34" charset="0"/>
              </a:rPr>
              <a:t>DoubleLine’s portfolio management team believes the most reliable way to enhance returns is to exploit inefficiencies within the subsector of the fixed income market while maintaining active risk management constraints.</a:t>
            </a:r>
          </a:p>
          <a:p>
            <a:pPr marL="741363" lvl="1" indent="-284163">
              <a:lnSpc>
                <a:spcPct val="110000"/>
              </a:lnSpc>
              <a:spcBef>
                <a:spcPts val="0"/>
              </a:spcBef>
              <a:spcAft>
                <a:spcPts val="600"/>
              </a:spcAft>
              <a:buSzPct val="110000"/>
              <a:buFont typeface="Arial" pitchFamily="34" charset="0"/>
              <a:buChar char="•"/>
              <a:defRPr/>
            </a:pPr>
            <a:r>
              <a:rPr lang="en-US" sz="1300" dirty="0">
                <a:latin typeface="Calibri" pitchFamily="34" charset="0"/>
                <a:ea typeface="Verdana" pitchFamily="34" charset="0"/>
                <a:cs typeface="Calibri" pitchFamily="34" charset="0"/>
              </a:rPr>
              <a:t>Implementation of portfolio asset allocation decisions </a:t>
            </a:r>
            <a:r>
              <a:rPr lang="en-US" sz="1300" dirty="0" smtClean="0">
                <a:latin typeface="Calibri" pitchFamily="34" charset="0"/>
                <a:ea typeface="Verdana" pitchFamily="34" charset="0"/>
                <a:cs typeface="Calibri" pitchFamily="34" charset="0"/>
              </a:rPr>
              <a:t>are </a:t>
            </a:r>
            <a:r>
              <a:rPr lang="en-US" sz="1300" dirty="0">
                <a:latin typeface="Calibri" pitchFamily="34" charset="0"/>
                <a:ea typeface="Verdana" pitchFamily="34" charset="0"/>
                <a:cs typeface="Calibri" pitchFamily="34" charset="0"/>
              </a:rPr>
              <a:t>made by </a:t>
            </a:r>
            <a:r>
              <a:rPr lang="en-US" sz="1300" dirty="0" smtClean="0">
                <a:latin typeface="Calibri" pitchFamily="34" charset="0"/>
                <a:ea typeface="Verdana" pitchFamily="34" charset="0"/>
                <a:cs typeface="Calibri" pitchFamily="34" charset="0"/>
              </a:rPr>
              <a:t>experienced </a:t>
            </a:r>
            <a:r>
              <a:rPr lang="en-US" sz="1300" dirty="0">
                <a:latin typeface="Calibri" pitchFamily="34" charset="0"/>
                <a:ea typeface="Verdana" pitchFamily="34" charset="0"/>
                <a:cs typeface="Calibri" pitchFamily="34" charset="0"/>
              </a:rPr>
              <a:t>teams for each asset class incorporating their research. These portfolio managers purchase securities within their respective sectors under an integrated risk management framework overseen by the DoubleLine risk management team. </a:t>
            </a:r>
          </a:p>
        </p:txBody>
      </p:sp>
      <p:pic>
        <p:nvPicPr>
          <p:cNvPr id="5" name="Picture 2"/>
          <p:cNvPicPr>
            <a:picLocks noChangeAspect="1" noChangeArrowheads="1"/>
          </p:cNvPicPr>
          <p:nvPr/>
        </p:nvPicPr>
        <p:blipFill rotWithShape="1">
          <a:blip r:embed="rId2" cstate="print"/>
          <a:srcRect t="45356" b="5957"/>
          <a:stretch/>
        </p:blipFill>
        <p:spPr bwMode="auto">
          <a:xfrm>
            <a:off x="1066800" y="3505200"/>
            <a:ext cx="7010400" cy="2289658"/>
          </a:xfrm>
          <a:prstGeom prst="rect">
            <a:avLst/>
          </a:prstGeom>
          <a:noFill/>
          <a:ln w="9525">
            <a:noFill/>
            <a:miter lim="800000"/>
            <a:headEnd/>
            <a:tailEnd/>
          </a:ln>
        </p:spPr>
      </p:pic>
      <p:sp>
        <p:nvSpPr>
          <p:cNvPr id="6" name="TextBox 5"/>
          <p:cNvSpPr txBox="1"/>
          <p:nvPr/>
        </p:nvSpPr>
        <p:spPr>
          <a:xfrm>
            <a:off x="1295400" y="5833646"/>
            <a:ext cx="7010400" cy="338554"/>
          </a:xfrm>
          <a:prstGeom prst="rect">
            <a:avLst/>
          </a:prstGeom>
          <a:noFill/>
        </p:spPr>
        <p:txBody>
          <a:bodyPr wrap="square" rtlCol="0">
            <a:spAutoFit/>
          </a:bodyPr>
          <a:lstStyle/>
          <a:p>
            <a:r>
              <a:rPr lang="en-US" sz="800" dirty="0" smtClean="0">
                <a:latin typeface="Calibri" pitchFamily="34" charset="0"/>
                <a:cs typeface="Calibri" pitchFamily="34" charset="0"/>
              </a:rPr>
              <a:t>This investable universe is for illustrative purposes only and does not represent actual asset allocation breakdown. Weightings across sectors will vary and may not be equally weighted. It is possible that the portion of the Fund managed by DoubleLine can be 100% invested in mortgage backed securities.   </a:t>
            </a:r>
            <a:endParaRPr lang="en-US" sz="800" dirty="0">
              <a:latin typeface="Calibri" pitchFamily="34" charset="0"/>
              <a:cs typeface="Calibri" pitchFamily="34" charset="0"/>
            </a:endParaRPr>
          </a:p>
        </p:txBody>
      </p:sp>
    </p:spTree>
    <p:extLst>
      <p:ext uri="{BB962C8B-B14F-4D97-AF65-F5344CB8AC3E}">
        <p14:creationId xmlns:p14="http://schemas.microsoft.com/office/powerpoint/2010/main" val="1552264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OPPORTUNISTIC INCOME</a:t>
            </a:r>
            <a:br>
              <a:rPr lang="en-US" dirty="0"/>
            </a:br>
            <a:r>
              <a:rPr lang="en-US" b="1" dirty="0"/>
              <a:t>GUNDLACH / DOUBLELINE</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18</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5" name="TextBox 4"/>
          <p:cNvSpPr txBox="1"/>
          <p:nvPr/>
        </p:nvSpPr>
        <p:spPr>
          <a:xfrm>
            <a:off x="566202" y="1219200"/>
            <a:ext cx="4996398" cy="365741"/>
          </a:xfrm>
          <a:prstGeom prst="rect">
            <a:avLst/>
          </a:prstGeom>
          <a:noFill/>
        </p:spPr>
        <p:txBody>
          <a:bodyPr wrap="square" rtlCol="0">
            <a:spAutoFit/>
          </a:bodyPr>
          <a:lstStyle/>
          <a:p>
            <a:pPr>
              <a:lnSpc>
                <a:spcPct val="110000"/>
              </a:lnSpc>
              <a:spcBef>
                <a:spcPts val="600"/>
              </a:spcBef>
              <a:spcAft>
                <a:spcPts val="600"/>
              </a:spcAft>
              <a:defRPr/>
            </a:pPr>
            <a:r>
              <a:rPr lang="en-US" sz="1600" b="1" cap="all" dirty="0">
                <a:latin typeface="Calibri" pitchFamily="34" charset="0"/>
                <a:ea typeface="Verdana" pitchFamily="34" charset="0"/>
                <a:cs typeface="Calibri" pitchFamily="34" charset="0"/>
              </a:rPr>
              <a:t>INVESTMENT PROCESS</a:t>
            </a:r>
          </a:p>
        </p:txBody>
      </p:sp>
      <p:sp>
        <p:nvSpPr>
          <p:cNvPr id="6" name="Text Box 3"/>
          <p:cNvSpPr txBox="1">
            <a:spLocks noChangeArrowheads="1"/>
          </p:cNvSpPr>
          <p:nvPr/>
        </p:nvSpPr>
        <p:spPr bwMode="auto">
          <a:xfrm>
            <a:off x="304800" y="2427253"/>
            <a:ext cx="2667000" cy="3516347"/>
          </a:xfrm>
          <a:prstGeom prst="rect">
            <a:avLst/>
          </a:prstGeom>
          <a:solidFill>
            <a:srgbClr val="4B4B4B"/>
          </a:solidFill>
          <a:ln w="9525">
            <a:noFill/>
            <a:miter lim="800000"/>
            <a:headEnd/>
            <a:tailEnd/>
          </a:ln>
          <a:effectLst>
            <a:outerShdw blurRad="50800" dist="38100" dir="2700000" sx="103000" sy="103000" algn="tl" rotWithShape="0">
              <a:srgbClr val="000000">
                <a:alpha val="43000"/>
              </a:srgbClr>
            </a:outerShdw>
          </a:effectLst>
        </p:spPr>
        <p:txBody>
          <a:bodyPr wrap="square">
            <a:prstTxWarp prst="textNoShape">
              <a:avLst/>
            </a:prstTxWarp>
            <a:spAutoFit/>
          </a:bodyPr>
          <a:lstStyle/>
          <a:p>
            <a:pPr marL="0" marR="0" lvl="0" indent="0" algn="ctr" defTabSz="114300" eaLnBrk="0" fontAlgn="auto" latinLnBrk="0" hangingPunct="0">
              <a:lnSpc>
                <a:spcPct val="100000"/>
              </a:lnSpc>
              <a:spcBef>
                <a:spcPts val="0"/>
              </a:spcBef>
              <a:spcAft>
                <a:spcPts val="0"/>
              </a:spcAft>
              <a:buClrTx/>
              <a:buSzTx/>
              <a:buFontTx/>
              <a:buNone/>
              <a:tabLst>
                <a:tab pos="228600" algn="l"/>
              </a:tabLst>
              <a:defRPr/>
            </a:pPr>
            <a:r>
              <a:rPr kumimoji="0" lang="en-US" sz="1400" b="1" i="0" u="none" strike="noStrike" kern="0" cap="none" spc="0" normalizeH="0" baseline="0" noProof="0" dirty="0" smtClean="0">
                <a:ln>
                  <a:noFill/>
                </a:ln>
                <a:solidFill>
                  <a:srgbClr val="FFFFFF"/>
                </a:solidFill>
                <a:effectLst/>
                <a:uLnTx/>
                <a:uFillTx/>
                <a:latin typeface="Calibri"/>
                <a:cs typeface="Arial"/>
              </a:rPr>
              <a:t>Macroeconomic &amp; Market</a:t>
            </a:r>
          </a:p>
          <a:p>
            <a:pPr marL="0" marR="0" lvl="0" indent="0" algn="ctr" defTabSz="114300" eaLnBrk="0" fontAlgn="auto" latinLnBrk="0" hangingPunct="0">
              <a:lnSpc>
                <a:spcPct val="100000"/>
              </a:lnSpc>
              <a:spcBef>
                <a:spcPts val="0"/>
              </a:spcBef>
              <a:spcAft>
                <a:spcPts val="0"/>
              </a:spcAft>
              <a:buClrTx/>
              <a:buSzTx/>
              <a:buFontTx/>
              <a:buNone/>
              <a:tabLst>
                <a:tab pos="228600" algn="l"/>
              </a:tabLst>
              <a:defRPr/>
            </a:pPr>
            <a:r>
              <a:rPr kumimoji="0" lang="en-US" sz="1400" b="1" i="0" u="none" strike="noStrike" kern="0" cap="none" spc="0" normalizeH="0" baseline="0" noProof="0" dirty="0" smtClean="0">
                <a:ln>
                  <a:noFill/>
                </a:ln>
                <a:solidFill>
                  <a:srgbClr val="FFFFFF"/>
                </a:solidFill>
                <a:effectLst/>
                <a:uLnTx/>
                <a:uFillTx/>
                <a:latin typeface="Calibri"/>
                <a:cs typeface="Arial"/>
              </a:rPr>
              <a:t>Sector Analysis</a:t>
            </a:r>
          </a:p>
          <a:p>
            <a:pPr marL="117475" marR="0" lvl="0" indent="-117475" defTabSz="114300" eaLnBrk="0" fontAlgn="auto" latinLnBrk="0" hangingPunct="0">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Interest rates, yield curve, spreads, credit, and general analysis of the markets discussed:</a:t>
            </a:r>
          </a:p>
          <a:p>
            <a:pPr marL="341313" marR="0" lvl="1" indent="-171450" defTabSz="114300" eaLnBrk="0" fontAlgn="auto" latinLnBrk="0" hangingPunct="0">
              <a:lnSpc>
                <a:spcPct val="100000"/>
              </a:lnSpc>
              <a:spcBef>
                <a:spcPts val="0"/>
              </a:spcBef>
              <a:spcAft>
                <a:spcPts val="0"/>
              </a:spcAft>
              <a:buClrTx/>
              <a:buSzTx/>
              <a:buFont typeface="Calibri" pitchFamily="34" charset="0"/>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Frequent discussions on the trading	desk, led by Jeffrey Gundlach</a:t>
            </a:r>
          </a:p>
          <a:p>
            <a:pPr marL="117475" marR="0" lvl="0" indent="-117475" defTabSz="114300" eaLnBrk="0" fontAlgn="auto"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Research team contributes market analysis including originator and servicer research, unemployment data, housing market trends, government legislation, etc.</a:t>
            </a:r>
          </a:p>
          <a:p>
            <a:pPr marL="117475" marR="0" lvl="0" indent="-117475" defTabSz="114300" eaLnBrk="0" fontAlgn="auto" latinLnBrk="0" hangingPunct="0">
              <a:lnSpc>
                <a:spcPct val="100000"/>
              </a:lnSpc>
              <a:spcBef>
                <a:spcPts val="0"/>
              </a:spcBef>
              <a:spcAft>
                <a:spcPts val="0"/>
              </a:spcAft>
              <a:buClrTx/>
              <a:buSzTx/>
              <a:buFontTx/>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Portfolio managers provide input on subsector analysis</a:t>
            </a:r>
          </a:p>
          <a:p>
            <a:pPr marL="341313" marR="0" lvl="1" indent="-171450" defTabSz="114300" eaLnBrk="0" fontAlgn="auto" latinLnBrk="0" hangingPunct="0">
              <a:lnSpc>
                <a:spcPct val="100000"/>
              </a:lnSpc>
              <a:spcBef>
                <a:spcPts val="0"/>
              </a:spcBef>
              <a:spcAft>
                <a:spcPts val="0"/>
              </a:spcAft>
              <a:buClrTx/>
              <a:buSzTx/>
              <a:buFont typeface="Calibri" pitchFamily="34" charset="0"/>
              <a:buChar char="-"/>
              <a:tabLst>
                <a:tab pos="228600" algn="l"/>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Identify subsector with potential alpha generation</a:t>
            </a:r>
          </a:p>
          <a:p>
            <a:pPr marL="0" marR="0" lvl="0" indent="0" defTabSz="114300" eaLnBrk="0" fontAlgn="auto" latinLnBrk="0" hangingPunct="0">
              <a:lnSpc>
                <a:spcPct val="100000"/>
              </a:lnSpc>
              <a:spcBef>
                <a:spcPts val="0"/>
              </a:spcBef>
              <a:spcAft>
                <a:spcPts val="0"/>
              </a:spcAft>
              <a:buClrTx/>
              <a:buSzTx/>
              <a:buFontTx/>
              <a:buNone/>
              <a:tabLst>
                <a:tab pos="228600" algn="l"/>
              </a:tabLst>
              <a:defRPr/>
            </a:pPr>
            <a:endParaRPr kumimoji="0" lang="en-US" sz="1200" b="0" i="0" u="none" strike="noStrike" kern="0" cap="none" spc="0" normalizeH="0" baseline="0" noProof="0" dirty="0" smtClean="0">
              <a:ln>
                <a:noFill/>
              </a:ln>
              <a:solidFill>
                <a:srgbClr val="FFFFFF"/>
              </a:solidFill>
              <a:effectLst/>
              <a:uLnTx/>
              <a:uFillTx/>
              <a:latin typeface="Calibri"/>
              <a:cs typeface="Arial"/>
            </a:endParaRPr>
          </a:p>
        </p:txBody>
      </p:sp>
      <p:sp>
        <p:nvSpPr>
          <p:cNvPr id="7" name="Text Box 6"/>
          <p:cNvSpPr txBox="1">
            <a:spLocks noChangeArrowheads="1"/>
          </p:cNvSpPr>
          <p:nvPr/>
        </p:nvSpPr>
        <p:spPr bwMode="auto">
          <a:xfrm>
            <a:off x="3276600" y="1741453"/>
            <a:ext cx="2590800" cy="584775"/>
          </a:xfrm>
          <a:prstGeom prst="rect">
            <a:avLst/>
          </a:prstGeom>
          <a:solidFill>
            <a:srgbClr val="4B4B4B">
              <a:lumMod val="60000"/>
              <a:lumOff val="40000"/>
            </a:srgbClr>
          </a:solidFill>
          <a:ln w="9525">
            <a:noFill/>
            <a:miter lim="800000"/>
            <a:headEnd/>
            <a:tailEnd/>
          </a:ln>
        </p:spPr>
        <p:txBody>
          <a:bodyPr wrap="square">
            <a:prstTxWarp prst="textNoShape">
              <a:avLst/>
            </a:prstTxWarp>
            <a:spAutoFit/>
          </a:bodyPr>
          <a:lstStyle/>
          <a:p>
            <a:pPr marL="0" marR="0" lvl="0" indent="0" algn="ctr" defTabSz="17145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00"/>
                </a:solidFill>
                <a:effectLst/>
                <a:uLnTx/>
                <a:uFillTx/>
                <a:latin typeface="Calibri"/>
                <a:cs typeface="Arial"/>
              </a:rPr>
              <a:t>Investment Outlook</a:t>
            </a:r>
          </a:p>
          <a:p>
            <a:pPr marL="0" marR="0" lvl="0" indent="0" algn="ctr" defTabSz="17145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Calibri"/>
                <a:cs typeface="Arial"/>
              </a:rPr>
              <a:t>Top-Down &amp; Bottom-Up</a:t>
            </a:r>
          </a:p>
        </p:txBody>
      </p:sp>
      <p:sp>
        <p:nvSpPr>
          <p:cNvPr id="8" name="Text Box 7"/>
          <p:cNvSpPr txBox="1">
            <a:spLocks noChangeArrowheads="1"/>
          </p:cNvSpPr>
          <p:nvPr/>
        </p:nvSpPr>
        <p:spPr bwMode="auto">
          <a:xfrm>
            <a:off x="3276600" y="2427253"/>
            <a:ext cx="2590800" cy="3493264"/>
          </a:xfrm>
          <a:prstGeom prst="rect">
            <a:avLst/>
          </a:prstGeom>
          <a:solidFill>
            <a:srgbClr val="4B4B4B">
              <a:lumMod val="60000"/>
              <a:lumOff val="40000"/>
            </a:srgbClr>
          </a:solidFill>
          <a:ln w="9525">
            <a:noFill/>
            <a:miter lim="800000"/>
            <a:headEnd/>
            <a:tailEnd/>
          </a:ln>
          <a:effectLst>
            <a:outerShdw blurRad="50800" dist="38100" dir="2700000" sx="103000" sy="103000" algn="tl" rotWithShape="0">
              <a:srgbClr val="000000">
                <a:alpha val="43000"/>
              </a:srgbClr>
            </a:outerShdw>
          </a:effectLst>
        </p:spPr>
        <p:txBody>
          <a:bodyPr wrap="square">
            <a:prstTxWarp prst="textNoShape">
              <a:avLst/>
            </a:prstTxWarp>
            <a:spAutoFit/>
          </a:bodyPr>
          <a:lstStyle/>
          <a:p>
            <a:pPr marL="0" marR="0" lvl="0" indent="0" algn="ctr" defTabSz="171450" eaLnBrk="0" fontAlgn="auto" latinLnBrk="0" hangingPunct="0">
              <a:lnSpc>
                <a:spcPct val="100000"/>
              </a:lnSpc>
              <a:spcBef>
                <a:spcPts val="0"/>
              </a:spcBef>
              <a:spcAft>
                <a:spcPts val="0"/>
              </a:spcAft>
              <a:buClrTx/>
              <a:buSzTx/>
              <a:buFontTx/>
              <a:buNone/>
              <a:tabLst/>
              <a:defRPr/>
            </a:pPr>
            <a:endParaRPr kumimoji="0" lang="en-US" sz="300" b="1" i="0" u="none" strike="noStrike" kern="0" cap="none" spc="0" normalizeH="0" baseline="0" noProof="0" dirty="0" smtClean="0">
              <a:ln>
                <a:noFill/>
              </a:ln>
              <a:solidFill>
                <a:srgbClr val="FFFFFF"/>
              </a:solidFill>
              <a:effectLst/>
              <a:uLnTx/>
              <a:uFillTx/>
              <a:latin typeface="Calibri"/>
              <a:cs typeface="Arial"/>
            </a:endParaRPr>
          </a:p>
          <a:p>
            <a:pPr marL="0" marR="0" lvl="0" indent="0" algn="ctr" defTabSz="17145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Calibri"/>
                <a:cs typeface="Arial"/>
              </a:rPr>
              <a:t>Qualitative Analysis</a:t>
            </a:r>
          </a:p>
          <a:p>
            <a:pPr marL="0" marR="0" lvl="0" indent="0" defTabSz="17145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 </a:t>
            </a:r>
            <a:endParaRPr kumimoji="0" lang="en-US" sz="800" b="0" i="0" u="none" strike="noStrike" kern="0" cap="none" spc="0" normalizeH="0" baseline="0" noProof="0" dirty="0" smtClean="0">
              <a:ln>
                <a:noFill/>
              </a:ln>
              <a:solidFill>
                <a:srgbClr val="FFFFFF"/>
              </a:solidFill>
              <a:effectLst/>
              <a:uLnTx/>
              <a:uFillTx/>
              <a:latin typeface="Calibri"/>
              <a:cs typeface="Arial"/>
            </a:endParaRPr>
          </a:p>
          <a:p>
            <a:pPr marL="117475" marR="0" lvl="0" indent="-117475" defTabSz="171450" eaLnBrk="0" fontAlgn="auto" latinLnBrk="0" hangingPunct="0">
              <a:lnSpc>
                <a:spcPct val="100000"/>
              </a:lnSpc>
              <a:spcBef>
                <a:spcPts val="0"/>
              </a:spcBef>
              <a:spcAft>
                <a:spcPts val="0"/>
              </a:spcAft>
              <a:buClrTx/>
              <a:buSzTx/>
              <a:buFontTx/>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Evaluate market trends and portfolio analytics</a:t>
            </a:r>
          </a:p>
          <a:p>
            <a:pPr marL="341313" marR="0" lvl="1" indent="-171450" defTabSz="171450" eaLnBrk="0" fontAlgn="auto" latinLnBrk="0" hangingPunct="0">
              <a:lnSpc>
                <a:spcPct val="100000"/>
              </a:lnSpc>
              <a:spcBef>
                <a:spcPts val="0"/>
              </a:spcBef>
              <a:spcAft>
                <a:spcPts val="0"/>
              </a:spcAft>
              <a:buClrTx/>
              <a:buSzTx/>
              <a:buFont typeface="Calibri" pitchFamily="34" charset="0"/>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Reaffirm opportunistic subsectors</a:t>
            </a:r>
          </a:p>
          <a:p>
            <a:pPr marL="341313" marR="0" lvl="1" indent="-171450" defTabSz="171450" eaLnBrk="0" fontAlgn="auto" latinLnBrk="0" hangingPunct="0">
              <a:lnSpc>
                <a:spcPct val="100000"/>
              </a:lnSpc>
              <a:spcBef>
                <a:spcPts val="0"/>
              </a:spcBef>
              <a:spcAft>
                <a:spcPts val="0"/>
              </a:spcAft>
              <a:buClrTx/>
              <a:buSzTx/>
              <a:buFont typeface="Calibri" pitchFamily="34" charset="0"/>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Assess portfolio risks</a:t>
            </a:r>
          </a:p>
          <a:p>
            <a:pPr marL="511175" marR="0" lvl="2" indent="-106363" defTabSz="171450" eaLnBrk="0" fontAlgn="auto" latinLnBrk="0" hangingPunct="0">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Duration, convexity decisions</a:t>
            </a:r>
          </a:p>
          <a:p>
            <a:pPr marL="0" marR="0" lvl="0" indent="0" defTabSz="17145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 </a:t>
            </a:r>
          </a:p>
          <a:p>
            <a:pPr marL="0" marR="0" lvl="0" indent="0" defTabSz="171450" eaLnBrk="0" fontAlgn="auto" latinLnBrk="0" hangingPunct="0">
              <a:lnSpc>
                <a:spcPct val="100000"/>
              </a:lnSpc>
              <a:spcBef>
                <a:spcPts val="0"/>
              </a:spcBef>
              <a:spcAft>
                <a:spcPts val="0"/>
              </a:spcAft>
              <a:buClrTx/>
              <a:buSzTx/>
              <a:buFontTx/>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  Asset allocation decision process</a:t>
            </a:r>
          </a:p>
          <a:p>
            <a:pPr marL="341313" marR="0" lvl="1" indent="-171450" defTabSz="114300" eaLnBrk="0" fontAlgn="auto" latinLnBrk="0" hangingPunct="0">
              <a:lnSpc>
                <a:spcPct val="100000"/>
              </a:lnSpc>
              <a:spcBef>
                <a:spcPts val="0"/>
              </a:spcBef>
              <a:spcAft>
                <a:spcPts val="0"/>
              </a:spcAft>
              <a:buClrTx/>
              <a:buSzTx/>
              <a:buFont typeface="Calibri" pitchFamily="34" charset="0"/>
              <a:buChar char="-"/>
              <a:tabLst>
                <a:tab pos="228600" algn="l"/>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Research: loan-level analysis including delinquencies, defaults, severity/recovery rates, and other drivers of valuation</a:t>
            </a:r>
          </a:p>
          <a:p>
            <a:pPr marL="0" marR="0" lvl="0" indent="0" defTabSz="171450" eaLnBrk="0"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Calibri"/>
              <a:cs typeface="Arial"/>
            </a:endParaRPr>
          </a:p>
          <a:p>
            <a:pPr marL="169863" marR="0" lvl="0" indent="-169863" defTabSz="171450" eaLnBrk="0" fontAlgn="auto" latinLnBrk="0" hangingPunct="0">
              <a:lnSpc>
                <a:spcPct val="100000"/>
              </a:lnSpc>
              <a:spcBef>
                <a:spcPts val="0"/>
              </a:spcBef>
              <a:spcAft>
                <a:spcPts val="0"/>
              </a:spcAft>
              <a:buClrTx/>
              <a:buSzTx/>
              <a:buFontTx/>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Team-based decision with Jeffrey Gundlach normally making final allocation and policy changes</a:t>
            </a:r>
          </a:p>
        </p:txBody>
      </p:sp>
      <p:sp>
        <p:nvSpPr>
          <p:cNvPr id="9" name="Text Box 9"/>
          <p:cNvSpPr txBox="1">
            <a:spLocks noChangeArrowheads="1"/>
          </p:cNvSpPr>
          <p:nvPr/>
        </p:nvSpPr>
        <p:spPr bwMode="auto">
          <a:xfrm>
            <a:off x="6248400" y="1741453"/>
            <a:ext cx="2590800" cy="584775"/>
          </a:xfrm>
          <a:prstGeom prst="rect">
            <a:avLst/>
          </a:prstGeom>
          <a:solidFill>
            <a:srgbClr val="4F81BD"/>
          </a:solidFill>
          <a:ln w="9525">
            <a:noFill/>
            <a:miter lim="800000"/>
            <a:headEnd/>
            <a:tailEnd/>
          </a:ln>
        </p:spPr>
        <p:txBody>
          <a:bodyPr wrap="square">
            <a:prstTxWarp prst="textNoShape">
              <a:avLst/>
            </a:prstTxWarp>
            <a:spAutoFit/>
          </a:bodyPr>
          <a:lstStyle/>
          <a:p>
            <a:pPr marL="0" marR="0" lvl="0" indent="0" algn="ctr" defTabSz="17145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00"/>
                </a:solidFill>
                <a:effectLst/>
                <a:uLnTx/>
                <a:uFillTx/>
                <a:latin typeface="Calibri"/>
                <a:cs typeface="Arial"/>
              </a:rPr>
              <a:t>Implementation</a:t>
            </a:r>
          </a:p>
          <a:p>
            <a:pPr marL="0" marR="0" lvl="0" indent="0" algn="ctr" defTabSz="17145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Calibri"/>
                <a:cs typeface="Arial"/>
              </a:rPr>
              <a:t>Bottom-Up</a:t>
            </a:r>
          </a:p>
        </p:txBody>
      </p:sp>
      <p:sp>
        <p:nvSpPr>
          <p:cNvPr id="10" name="Text Box 10"/>
          <p:cNvSpPr txBox="1">
            <a:spLocks noChangeArrowheads="1"/>
          </p:cNvSpPr>
          <p:nvPr/>
        </p:nvSpPr>
        <p:spPr bwMode="auto">
          <a:xfrm>
            <a:off x="6248400" y="2427253"/>
            <a:ext cx="2590800" cy="3477875"/>
          </a:xfrm>
          <a:prstGeom prst="rect">
            <a:avLst/>
          </a:prstGeom>
          <a:solidFill>
            <a:srgbClr val="4F81BD"/>
          </a:solidFill>
          <a:ln w="9525">
            <a:noFill/>
            <a:miter lim="800000"/>
            <a:headEnd/>
            <a:tailEnd/>
          </a:ln>
          <a:effectLst>
            <a:outerShdw blurRad="50800" dist="38100" dir="2700000" sx="103000" sy="103000" algn="tl" rotWithShape="0">
              <a:srgbClr val="000000">
                <a:alpha val="43000"/>
              </a:srgbClr>
            </a:outerShdw>
          </a:effectLst>
        </p:spPr>
        <p:txBody>
          <a:bodyPr wrap="square">
            <a:prstTxWarp prst="textNoShape">
              <a:avLst/>
            </a:prstTxWarp>
            <a:spAutoFit/>
          </a:bodyPr>
          <a:lstStyle/>
          <a:p>
            <a:pPr marL="0" marR="0" lvl="0" indent="0" algn="ctr" defTabSz="17145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Calibri"/>
                <a:cs typeface="Arial"/>
              </a:rPr>
              <a:t>Portfolio Management/ Quantitative Process</a:t>
            </a:r>
          </a:p>
          <a:p>
            <a:pPr marL="0" marR="0" lvl="0" indent="0" defTabSz="17145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 </a:t>
            </a:r>
            <a:endParaRPr kumimoji="0" lang="en-US" sz="700" b="0" i="0" u="none" strike="noStrike" kern="0" cap="none" spc="0" normalizeH="0" baseline="0" noProof="0" dirty="0" smtClean="0">
              <a:ln>
                <a:noFill/>
              </a:ln>
              <a:solidFill>
                <a:srgbClr val="FFFFFF"/>
              </a:solidFill>
              <a:effectLst/>
              <a:uLnTx/>
              <a:uFillTx/>
              <a:latin typeface="Calibri"/>
              <a:cs typeface="Arial"/>
            </a:endParaRPr>
          </a:p>
          <a:p>
            <a:pPr marL="0" marR="0" lvl="0" indent="0" defTabSz="171450" eaLnBrk="0" fontAlgn="auto" latinLnBrk="0" hangingPunct="0">
              <a:lnSpc>
                <a:spcPct val="100000"/>
              </a:lnSpc>
              <a:spcBef>
                <a:spcPts val="0"/>
              </a:spcBef>
              <a:spcAft>
                <a:spcPts val="0"/>
              </a:spcAft>
              <a:buClrTx/>
              <a:buSzTx/>
              <a:buFontTx/>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 Consult portfolio guidelines</a:t>
            </a:r>
          </a:p>
          <a:p>
            <a:pPr marL="0" marR="0" lvl="0" indent="0" defTabSz="171450" eaLnBrk="0" fontAlgn="auto" latinLnBrk="0" hangingPunct="0">
              <a:lnSpc>
                <a:spcPct val="100000"/>
              </a:lnSpc>
              <a:spcBef>
                <a:spcPts val="0"/>
              </a:spcBef>
              <a:spcAft>
                <a:spcPts val="0"/>
              </a:spcAft>
              <a:buClrTx/>
              <a:buSzTx/>
              <a:buFontTx/>
              <a:buChar char="•"/>
              <a:tabLst/>
              <a:defRPr/>
            </a:pPr>
            <a:endParaRPr kumimoji="0" lang="en-US" sz="1200" b="0" i="0" u="none" strike="noStrike" kern="0" cap="none" spc="0" normalizeH="0" baseline="0" noProof="0" dirty="0" smtClean="0">
              <a:ln>
                <a:noFill/>
              </a:ln>
              <a:solidFill>
                <a:srgbClr val="FFFFFF"/>
              </a:solidFill>
              <a:effectLst/>
              <a:uLnTx/>
              <a:uFillTx/>
              <a:latin typeface="Calibri"/>
              <a:cs typeface="Arial"/>
            </a:endParaRPr>
          </a:p>
          <a:p>
            <a:pPr marL="117475" marR="0" lvl="0" indent="-117475" defTabSz="171450" eaLnBrk="0" fontAlgn="auto" latinLnBrk="0" hangingPunct="0">
              <a:lnSpc>
                <a:spcPct val="100000"/>
              </a:lnSpc>
              <a:spcBef>
                <a:spcPts val="0"/>
              </a:spcBef>
              <a:spcAft>
                <a:spcPts val="0"/>
              </a:spcAft>
              <a:buClrTx/>
              <a:buSzTx/>
              <a:buFontTx/>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Responsible for security selection based on “stress testing” analysis evaluating security characteristics under those possible scenarios</a:t>
            </a:r>
          </a:p>
          <a:p>
            <a:pPr marL="406400" marR="0" lvl="1" indent="-171450" defTabSz="171450" eaLnBrk="0" fontAlgn="auto" latinLnBrk="0" hangingPunct="0">
              <a:lnSpc>
                <a:spcPct val="100000"/>
              </a:lnSpc>
              <a:spcBef>
                <a:spcPts val="0"/>
              </a:spcBef>
              <a:spcAft>
                <a:spcPts val="0"/>
              </a:spcAft>
              <a:buClrTx/>
              <a:buSzTx/>
              <a:buFont typeface="Calibri" pitchFamily="34" charset="0"/>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Several portfolio managers run simultaneous analysis and compare results</a:t>
            </a:r>
          </a:p>
          <a:p>
            <a:pPr marL="0" marR="0" lvl="0" indent="0" defTabSz="171450" eaLnBrk="0"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Calibri"/>
              <a:cs typeface="Arial"/>
            </a:endParaRPr>
          </a:p>
          <a:p>
            <a:pPr marL="117475" marR="0" lvl="0" indent="-117475" defTabSz="171450" eaLnBrk="0" fontAlgn="auto" latinLnBrk="0" hangingPunct="0">
              <a:lnSpc>
                <a:spcPct val="100000"/>
              </a:lnSpc>
              <a:spcBef>
                <a:spcPts val="0"/>
              </a:spcBef>
              <a:spcAft>
                <a:spcPts val="0"/>
              </a:spcAft>
              <a:buClrTx/>
              <a:buSzTx/>
              <a:buFontTx/>
              <a:buChar char="•"/>
              <a:tabLst/>
              <a:defRPr/>
            </a:pPr>
            <a:r>
              <a:rPr kumimoji="0" lang="en-US" sz="1200" b="0" i="0" u="none" strike="noStrike" kern="0" cap="none" spc="0" normalizeH="0" baseline="0" noProof="0" dirty="0" smtClean="0">
                <a:ln>
                  <a:noFill/>
                </a:ln>
                <a:solidFill>
                  <a:srgbClr val="FFFFFF"/>
                </a:solidFill>
                <a:effectLst/>
                <a:uLnTx/>
                <a:uFillTx/>
                <a:latin typeface="Calibri"/>
                <a:cs typeface="Arial"/>
              </a:rPr>
              <a:t>Daily Monitoring of risk through customized summary reports</a:t>
            </a:r>
          </a:p>
          <a:p>
            <a:pPr marL="0" marR="0" lvl="0" indent="0" defTabSz="171450" eaLnBrk="0" fontAlgn="auto" latinLnBrk="0" hangingPunct="0">
              <a:lnSpc>
                <a:spcPct val="100000"/>
              </a:lnSpc>
              <a:spcBef>
                <a:spcPts val="0"/>
              </a:spcBef>
              <a:spcAft>
                <a:spcPts val="0"/>
              </a:spcAft>
              <a:buClrTx/>
              <a:buSzTx/>
              <a:buFontTx/>
              <a:buChar char="•"/>
              <a:tabLst/>
              <a:defRPr/>
            </a:pPr>
            <a:endParaRPr kumimoji="0" lang="en-US" sz="1200" b="0" i="0" u="none" strike="noStrike" kern="0" cap="none" spc="0" normalizeH="0" baseline="0" noProof="0" dirty="0" smtClean="0">
              <a:ln>
                <a:noFill/>
              </a:ln>
              <a:solidFill>
                <a:srgbClr val="FFFFFF"/>
              </a:solidFill>
              <a:effectLst/>
              <a:uLnTx/>
              <a:uFillTx/>
              <a:latin typeface="Calibri"/>
              <a:cs typeface="Arial"/>
            </a:endParaRPr>
          </a:p>
          <a:p>
            <a:pPr marL="0" marR="0" lvl="0" indent="0" defTabSz="171450" eaLnBrk="0" fontAlgn="auto" latinLnBrk="0" hangingPunct="0">
              <a:lnSpc>
                <a:spcPct val="100000"/>
              </a:lnSpc>
              <a:spcBef>
                <a:spcPts val="0"/>
              </a:spcBef>
              <a:spcAft>
                <a:spcPts val="0"/>
              </a:spcAft>
              <a:buClrTx/>
              <a:buSzTx/>
              <a:buFontTx/>
              <a:buChar char="•"/>
              <a:tabLst/>
              <a:defRPr/>
            </a:pPr>
            <a:endParaRPr kumimoji="0" lang="en-US" sz="1200" b="0" i="0" u="none" strike="noStrike" kern="0" cap="none" spc="0" normalizeH="0" baseline="0" noProof="0" dirty="0" smtClean="0">
              <a:ln>
                <a:noFill/>
              </a:ln>
              <a:solidFill>
                <a:srgbClr val="FFFFFF"/>
              </a:solidFill>
              <a:effectLst/>
              <a:uLnTx/>
              <a:uFillTx/>
              <a:latin typeface="Calibri"/>
              <a:cs typeface="Arial"/>
            </a:endParaRPr>
          </a:p>
          <a:p>
            <a:pPr marL="0" marR="0" lvl="0" indent="0" defTabSz="171450" eaLnBrk="0"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Calibri"/>
              <a:cs typeface="Arial"/>
            </a:endParaRPr>
          </a:p>
        </p:txBody>
      </p:sp>
      <p:sp>
        <p:nvSpPr>
          <p:cNvPr id="11" name="Text Box 6"/>
          <p:cNvSpPr txBox="1">
            <a:spLocks noChangeArrowheads="1"/>
          </p:cNvSpPr>
          <p:nvPr/>
        </p:nvSpPr>
        <p:spPr bwMode="auto">
          <a:xfrm>
            <a:off x="304800" y="1741453"/>
            <a:ext cx="2667000" cy="584775"/>
          </a:xfrm>
          <a:prstGeom prst="rect">
            <a:avLst/>
          </a:prstGeom>
          <a:solidFill>
            <a:srgbClr val="4B4B4B"/>
          </a:solidFill>
          <a:ln w="9525">
            <a:noFill/>
            <a:miter lim="800000"/>
            <a:headEnd/>
            <a:tailEnd/>
          </a:ln>
        </p:spPr>
        <p:txBody>
          <a:bodyPr wrap="square">
            <a:prstTxWarp prst="textNoShape">
              <a:avLst/>
            </a:prstTxWarp>
            <a:spAutoFit/>
          </a:bodyPr>
          <a:lstStyle/>
          <a:p>
            <a:pPr marL="0" marR="0" lvl="0" indent="0" algn="ctr" defTabSz="17145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00"/>
                </a:solidFill>
                <a:effectLst/>
                <a:uLnTx/>
                <a:uFillTx/>
                <a:latin typeface="Calibri"/>
                <a:cs typeface="Arial"/>
              </a:rPr>
              <a:t>Economic Discussions</a:t>
            </a:r>
          </a:p>
          <a:p>
            <a:pPr marL="0" marR="0" lvl="0" indent="0" algn="ctr" defTabSz="17145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Calibri"/>
                <a:cs typeface="Arial"/>
              </a:rPr>
              <a:t>Top-Down</a:t>
            </a:r>
          </a:p>
        </p:txBody>
      </p:sp>
      <p:sp>
        <p:nvSpPr>
          <p:cNvPr id="12" name="Right Arrow 11"/>
          <p:cNvSpPr/>
          <p:nvPr/>
        </p:nvSpPr>
        <p:spPr>
          <a:xfrm>
            <a:off x="5943600" y="3341653"/>
            <a:ext cx="304800" cy="350519"/>
          </a:xfrm>
          <a:prstGeom prst="rightArrow">
            <a:avLst/>
          </a:prstGeom>
          <a:solidFill>
            <a:srgbClr val="D8D8D8">
              <a:lumMod val="50000"/>
            </a:srgbClr>
          </a:solidFill>
          <a:ln w="25400" cap="flat" cmpd="sng" algn="ctr">
            <a:no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3" name="Straight Connector 12"/>
          <p:cNvCxnSpPr/>
          <p:nvPr/>
        </p:nvCxnSpPr>
        <p:spPr>
          <a:xfrm>
            <a:off x="533400" y="2884453"/>
            <a:ext cx="2286000" cy="0"/>
          </a:xfrm>
          <a:prstGeom prst="line">
            <a:avLst/>
          </a:prstGeom>
          <a:noFill/>
          <a:ln w="9525" cap="flat" cmpd="sng" algn="ctr">
            <a:solidFill>
              <a:srgbClr val="FFFFFF">
                <a:lumMod val="85000"/>
              </a:srgbClr>
            </a:solidFill>
            <a:prstDash val="solid"/>
          </a:ln>
          <a:effectLst/>
        </p:spPr>
      </p:cxnSp>
      <p:cxnSp>
        <p:nvCxnSpPr>
          <p:cNvPr id="14" name="Straight Connector 13"/>
          <p:cNvCxnSpPr/>
          <p:nvPr/>
        </p:nvCxnSpPr>
        <p:spPr>
          <a:xfrm>
            <a:off x="3429000" y="2808253"/>
            <a:ext cx="2286000" cy="0"/>
          </a:xfrm>
          <a:prstGeom prst="line">
            <a:avLst/>
          </a:prstGeom>
          <a:noFill/>
          <a:ln w="9525" cap="flat" cmpd="sng" algn="ctr">
            <a:solidFill>
              <a:srgbClr val="FFFFFF">
                <a:lumMod val="85000"/>
              </a:srgbClr>
            </a:solidFill>
            <a:prstDash val="solid"/>
          </a:ln>
          <a:effectLst/>
        </p:spPr>
      </p:cxnSp>
      <p:cxnSp>
        <p:nvCxnSpPr>
          <p:cNvPr id="15" name="Straight Connector 14"/>
          <p:cNvCxnSpPr/>
          <p:nvPr/>
        </p:nvCxnSpPr>
        <p:spPr>
          <a:xfrm>
            <a:off x="6324600" y="2884453"/>
            <a:ext cx="2286000" cy="0"/>
          </a:xfrm>
          <a:prstGeom prst="line">
            <a:avLst/>
          </a:prstGeom>
          <a:noFill/>
          <a:ln w="9525" cap="flat" cmpd="sng" algn="ctr">
            <a:solidFill>
              <a:srgbClr val="FFFFFF">
                <a:lumMod val="85000"/>
              </a:srgbClr>
            </a:solidFill>
            <a:prstDash val="solid"/>
          </a:ln>
          <a:effectLst/>
        </p:spPr>
      </p:cxnSp>
    </p:spTree>
    <p:extLst>
      <p:ext uri="{BB962C8B-B14F-4D97-AF65-F5344CB8AC3E}">
        <p14:creationId xmlns:p14="http://schemas.microsoft.com/office/powerpoint/2010/main" val="3823436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CONTRARIAN OPPORTUNITY</a:t>
            </a:r>
            <a:br>
              <a:rPr lang="en-US" dirty="0"/>
            </a:br>
            <a:r>
              <a:rPr lang="en-US" b="1" dirty="0"/>
              <a:t>FPA / ROMICK, SELMO, </a:t>
            </a:r>
            <a:r>
              <a:rPr lang="en-US" b="1" dirty="0" smtClean="0"/>
              <a:t>LANDECKER</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19</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cxnSp>
        <p:nvCxnSpPr>
          <p:cNvPr id="4" name="Straight Connector 3"/>
          <p:cNvCxnSpPr/>
          <p:nvPr/>
        </p:nvCxnSpPr>
        <p:spPr>
          <a:xfrm rot="5400000" flipH="1" flipV="1">
            <a:off x="838200" y="15240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10000" y="1524000"/>
            <a:ext cx="5105400" cy="4247317"/>
          </a:xfrm>
          <a:prstGeom prst="rect">
            <a:avLst/>
          </a:prstGeom>
        </p:spPr>
        <p:txBody>
          <a:bodyPr wrap="square">
            <a:spAutoFit/>
          </a:bodyPr>
          <a:lstStyle/>
          <a:p>
            <a:pPr marL="285750" indent="-285750">
              <a:lnSpc>
                <a:spcPts val="1800"/>
              </a:lnSpc>
              <a:buFont typeface="Arial" panose="020B0604020202020204" pitchFamily="34" charset="0"/>
              <a:buChar char="•"/>
            </a:pPr>
            <a:r>
              <a:rPr lang="en-US" sz="1400" dirty="0" smtClean="0">
                <a:latin typeface="Calibri" pitchFamily="34" charset="0"/>
              </a:rPr>
              <a:t>Have a risk-averse focus on absolute value, not relative value, seeking equity-like returns over longer periods (5 to 7 years) while protecting against loss of capital</a:t>
            </a:r>
            <a:endParaRPr lang="en-US" sz="1400" dirty="0">
              <a:latin typeface="Calibri" pitchFamily="34" charset="0"/>
            </a:endParaRPr>
          </a:p>
          <a:p>
            <a:pPr marL="285750" indent="-285750">
              <a:lnSpc>
                <a:spcPts val="1800"/>
              </a:lnSpc>
              <a:buFont typeface="Arial" panose="020B0604020202020204" pitchFamily="34" charset="0"/>
              <a:buChar char="•"/>
            </a:pPr>
            <a:r>
              <a:rPr lang="en-US" sz="1400" dirty="0" smtClean="0">
                <a:latin typeface="Calibri" pitchFamily="34" charset="0"/>
              </a:rPr>
              <a:t>Take advantage of high-conviction, mispriced ideas</a:t>
            </a:r>
            <a:endParaRPr lang="en-US" sz="1400" dirty="0">
              <a:latin typeface="Calibri" pitchFamily="34" charset="0"/>
            </a:endParaRPr>
          </a:p>
          <a:p>
            <a:pPr marL="285750" indent="-285750">
              <a:lnSpc>
                <a:spcPts val="1800"/>
              </a:lnSpc>
              <a:buFont typeface="Arial" panose="020B0604020202020204" pitchFamily="34" charset="0"/>
              <a:buChar char="•"/>
            </a:pPr>
            <a:r>
              <a:rPr lang="en-US" sz="1400" dirty="0" smtClean="0">
                <a:latin typeface="Calibri" pitchFamily="34" charset="0"/>
              </a:rPr>
              <a:t>Long </a:t>
            </a:r>
            <a:r>
              <a:rPr lang="en-US" sz="1400" dirty="0">
                <a:latin typeface="Calibri" pitchFamily="34" charset="0"/>
              </a:rPr>
              <a:t>history of running private hedge fund that Litman Gregory invested </a:t>
            </a:r>
            <a:r>
              <a:rPr lang="en-US" sz="1400" dirty="0" smtClean="0">
                <a:latin typeface="Calibri" pitchFamily="34" charset="0"/>
              </a:rPr>
              <a:t>in</a:t>
            </a:r>
            <a:endParaRPr lang="en-US" sz="1400" dirty="0">
              <a:latin typeface="Calibri" pitchFamily="34" charset="0"/>
            </a:endParaRPr>
          </a:p>
          <a:p>
            <a:pPr marL="285750" indent="-285750">
              <a:lnSpc>
                <a:spcPts val="1800"/>
              </a:lnSpc>
              <a:buFont typeface="Arial" panose="020B0604020202020204" pitchFamily="34" charset="0"/>
              <a:buChar char="•"/>
            </a:pPr>
            <a:r>
              <a:rPr lang="en-US" sz="1400" dirty="0" smtClean="0">
                <a:latin typeface="Calibri" pitchFamily="34" charset="0"/>
              </a:rPr>
              <a:t>Invest globally, and across a company’s capital structure, as well as in less-liquid asset classes, such as real estate related securities, whole mortgage loans, and small-cap foreign securities</a:t>
            </a:r>
            <a:endParaRPr lang="en-US" sz="1400" dirty="0">
              <a:latin typeface="Calibri" pitchFamily="34" charset="0"/>
            </a:endParaRPr>
          </a:p>
          <a:p>
            <a:pPr marL="285750" indent="-285750">
              <a:lnSpc>
                <a:spcPts val="1800"/>
              </a:lnSpc>
              <a:buFont typeface="Arial" panose="020B0604020202020204" pitchFamily="34" charset="0"/>
              <a:buChar char="•"/>
            </a:pPr>
            <a:r>
              <a:rPr lang="en-US" sz="1400" dirty="0" smtClean="0">
                <a:latin typeface="Calibri" pitchFamily="34" charset="0"/>
              </a:rPr>
              <a:t>Seek investments that are attractive on an absolute risk-return basis - not just cheap relative to the market or peer group. Thus, will allow cash to accumulate if there are no compelling opportunities</a:t>
            </a:r>
            <a:endParaRPr lang="en-US" sz="1400" dirty="0">
              <a:latin typeface="Calibri" pitchFamily="34" charset="0"/>
            </a:endParaRPr>
          </a:p>
          <a:p>
            <a:pPr marL="285750" indent="-285750">
              <a:lnSpc>
                <a:spcPts val="1800"/>
              </a:lnSpc>
              <a:buFont typeface="Arial" panose="020B0604020202020204" pitchFamily="34" charset="0"/>
              <a:buChar char="•"/>
            </a:pPr>
            <a:r>
              <a:rPr lang="en-US" sz="1400" dirty="0" smtClean="0">
                <a:latin typeface="Calibri" pitchFamily="34" charset="0"/>
              </a:rPr>
              <a:t>Manage strategy with intent to replicate elements of private partnerships and certain separate accounts also run by FPA</a:t>
            </a:r>
            <a:endParaRPr lang="en-US" sz="1400" dirty="0">
              <a:latin typeface="Calibri" pitchFamily="34" charset="0"/>
            </a:endParaRPr>
          </a:p>
          <a:p>
            <a:pPr marL="285750" indent="-285750">
              <a:lnSpc>
                <a:spcPts val="1800"/>
              </a:lnSpc>
              <a:buFont typeface="Arial" panose="020B0604020202020204" pitchFamily="34" charset="0"/>
              <a:buChar char="•"/>
            </a:pPr>
            <a:r>
              <a:rPr lang="en-US" sz="1400" dirty="0" smtClean="0">
                <a:latin typeface="Calibri" pitchFamily="34" charset="0"/>
              </a:rPr>
              <a:t>Seek to generate equity-like long-term returns with volatility comparable to or less than a 60/40 stock/bond mix</a:t>
            </a:r>
            <a:endParaRPr lang="en-US" sz="1400" strike="sngStrike" dirty="0" smtClean="0">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77122221"/>
              </p:ext>
            </p:extLst>
          </p:nvPr>
        </p:nvGraphicFramePr>
        <p:xfrm>
          <a:off x="450850" y="2881735"/>
          <a:ext cx="3054350" cy="2909465"/>
        </p:xfrm>
        <a:graphic>
          <a:graphicData uri="http://schemas.openxmlformats.org/drawingml/2006/table">
            <a:tbl>
              <a:tblPr firstRow="1" bandRow="1">
                <a:tableStyleId>{5C22544A-7EE6-4342-B048-85BDC9FD1C3A}</a:tableStyleId>
              </a:tblPr>
              <a:tblGrid>
                <a:gridCol w="3054350"/>
              </a:tblGrid>
              <a:tr h="6096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400" dirty="0" smtClean="0">
                          <a:latin typeface="Calibri" pitchFamily="34" charset="0"/>
                        </a:rPr>
                        <a:t>Bottom-up, absolute value focus</a:t>
                      </a:r>
                    </a:p>
                  </a:txBody>
                  <a:tcPr anchor="ctr">
                    <a:solidFill>
                      <a:srgbClr val="A59889"/>
                    </a:solidFill>
                  </a:tcPr>
                </a:tc>
              </a:tr>
              <a:tr h="3352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 3:1 upside/downside as calculated by FPA</a:t>
                      </a:r>
                    </a:p>
                  </a:txBody>
                  <a:tcPr/>
                </a:tc>
              </a:tr>
              <a:tr h="304800">
                <a:tc>
                  <a:txBody>
                    <a:bodyPr/>
                    <a:lstStyle/>
                    <a:p>
                      <a:r>
                        <a:rPr lang="en-US" sz="1200" dirty="0" smtClean="0">
                          <a:latin typeface="Calibri" pitchFamily="34" charset="0"/>
                        </a:rPr>
                        <a:t>Highly flexible mandate</a:t>
                      </a:r>
                      <a:endParaRPr lang="en-US" sz="1200" dirty="0"/>
                    </a:p>
                  </a:txBody>
                  <a:tcPr/>
                </a:tc>
              </a:tr>
              <a:tr h="3048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Global, multi-cap investment universe</a:t>
                      </a:r>
                    </a:p>
                  </a:txBody>
                  <a:tcPr/>
                </a:tc>
              </a:tr>
              <a:tr h="3048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Invest across a company’s capital structure</a:t>
                      </a:r>
                    </a:p>
                  </a:txBody>
                  <a:tcPr/>
                </a:tc>
              </a:tr>
              <a:tr h="3048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Ability to short stocks to hedge certain portfolio exposures and to generate returns</a:t>
                      </a:r>
                    </a:p>
                  </a:txBody>
                  <a:tcPr/>
                </a:tc>
              </a:tr>
              <a:tr h="592985">
                <a:tc>
                  <a:txBody>
                    <a:bodyPr/>
                    <a:lstStyle/>
                    <a:p>
                      <a:r>
                        <a:rPr lang="en-US" sz="1200" dirty="0" smtClean="0">
                          <a:latin typeface="Calibri" pitchFamily="34" charset="0"/>
                        </a:rPr>
                        <a:t>Limited exposure to low-liquidity long-term positions</a:t>
                      </a:r>
                      <a:endParaRPr lang="en-US" sz="1200" dirty="0"/>
                    </a:p>
                  </a:txBody>
                  <a:tcPr/>
                </a:tc>
              </a:tr>
            </a:tbl>
          </a:graphicData>
        </a:graphic>
      </p:graphicFrame>
      <p:cxnSp>
        <p:nvCxnSpPr>
          <p:cNvPr id="7" name="Straight Connector 6"/>
          <p:cNvCxnSpPr/>
          <p:nvPr/>
        </p:nvCxnSpPr>
        <p:spPr>
          <a:xfrm rot="5400000" flipH="1" flipV="1">
            <a:off x="838200" y="152400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selm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85900" y="1600200"/>
            <a:ext cx="990600" cy="1188720"/>
          </a:xfrm>
          <a:prstGeom prst="rect">
            <a:avLst/>
          </a:prstGeom>
        </p:spPr>
      </p:pic>
      <p:pic>
        <p:nvPicPr>
          <p:cNvPr id="9" name="Picture 8" descr="romic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600200"/>
            <a:ext cx="990600" cy="1188720"/>
          </a:xfrm>
          <a:prstGeom prst="rect">
            <a:avLst/>
          </a:prstGeom>
        </p:spPr>
      </p:pic>
      <p:pic>
        <p:nvPicPr>
          <p:cNvPr id="10" name="Picture 9" descr="landecke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05808" y="1600200"/>
            <a:ext cx="990600" cy="1188720"/>
          </a:xfrm>
          <a:prstGeom prst="rect">
            <a:avLst/>
          </a:prstGeom>
        </p:spPr>
      </p:pic>
    </p:spTree>
    <p:extLst>
      <p:ext uri="{BB962C8B-B14F-4D97-AF65-F5344CB8AC3E}">
        <p14:creationId xmlns:p14="http://schemas.microsoft.com/office/powerpoint/2010/main" val="2946181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a:t>
            </a:fld>
            <a:endParaRPr lang="en-US" dirty="0" smtClean="0"/>
          </a:p>
          <a:p>
            <a:pPr>
              <a:defRPr/>
            </a:pPr>
            <a:endParaRPr lang="en-US" dirty="0" smtClean="0"/>
          </a:p>
          <a:p>
            <a:pPr>
              <a:defRPr/>
            </a:pPr>
            <a:r>
              <a:rPr lang="en-US" dirty="0" smtClean="0">
                <a:latin typeface="Calibri" pitchFamily="34" charset="0"/>
                <a:cs typeface="Calibri" pitchFamily="34" charset="0"/>
              </a:rPr>
              <a:t>This information </a:t>
            </a:r>
            <a:r>
              <a:rPr lang="en-US" dirty="0" smtClean="0">
                <a:latin typeface="Calibri" panose="020F0502020204030204" pitchFamily="34" charset="0"/>
                <a:cs typeface="Times New Roman" pitchFamily="18" charset="0"/>
              </a:rPr>
              <a:t>is authorized for investment advisors, broker/dealers, and other registered financial professionals only.</a:t>
            </a:r>
            <a:endParaRPr lang="en-US" dirty="0" smtClean="0">
              <a:latin typeface="Calibri" pitchFamily="34" charset="0"/>
              <a:cs typeface="Calibri" pitchFamily="34" charset="0"/>
            </a:endParaRPr>
          </a:p>
          <a:p>
            <a:pPr>
              <a:defRPr/>
            </a:pPr>
            <a:endParaRPr lang="en-US" dirty="0"/>
          </a:p>
        </p:txBody>
      </p:sp>
      <p:sp>
        <p:nvSpPr>
          <p:cNvPr id="4" name="Title 7"/>
          <p:cNvSpPr>
            <a:spLocks noGrp="1"/>
          </p:cNvSpPr>
          <p:nvPr>
            <p:ph type="title"/>
          </p:nvPr>
        </p:nvSpPr>
        <p:spPr>
          <a:xfrm>
            <a:off x="228600" y="76200"/>
            <a:ext cx="8610600" cy="838200"/>
          </a:xfrm>
        </p:spPr>
        <p:txBody>
          <a:bodyPr/>
          <a:lstStyle/>
          <a:p>
            <a:r>
              <a:rPr lang="en-US" sz="2000" dirty="0" smtClean="0"/>
              <a:t>DISCLOSURE</a:t>
            </a:r>
            <a:endParaRPr lang="en-US" sz="2000" dirty="0"/>
          </a:p>
        </p:txBody>
      </p:sp>
      <p:sp>
        <p:nvSpPr>
          <p:cNvPr id="5" name="Rectangle 4"/>
          <p:cNvSpPr>
            <a:spLocks noChangeArrowheads="1"/>
          </p:cNvSpPr>
          <p:nvPr/>
        </p:nvSpPr>
        <p:spPr bwMode="auto">
          <a:xfrm>
            <a:off x="228600" y="1143001"/>
            <a:ext cx="8686800" cy="4993675"/>
          </a:xfrm>
          <a:prstGeom prst="rect">
            <a:avLst/>
          </a:prstGeom>
          <a:noFill/>
          <a:ln w="9525">
            <a:noFill/>
            <a:miter lim="800000"/>
            <a:headEnd/>
            <a:tailEnd/>
          </a:ln>
        </p:spPr>
        <p:txBody>
          <a:bodyPr wrap="square">
            <a:spAutoFit/>
          </a:bodyPr>
          <a:lstStyle/>
          <a:p>
            <a:pPr>
              <a:lnSpc>
                <a:spcPts val="1200"/>
              </a:lnSpc>
            </a:pPr>
            <a:r>
              <a:rPr lang="en-US" sz="1300" b="1" i="1" dirty="0" smtClean="0">
                <a:latin typeface="Calibri" pitchFamily="34" charset="0"/>
                <a:cs typeface="Calibri" pitchFamily="34" charset="0"/>
              </a:rPr>
              <a:t>Each fund’s investment objectives, risks, charges, and expenses must be considered carefully before investing. The prospectus and summary  prospectuses contain this and other important information about the investment company, and it may be obtained by calling (800) 960-0188, or visiting www.mastersfunds.com.  Please read it carefully before investing.</a:t>
            </a:r>
          </a:p>
          <a:p>
            <a:pPr>
              <a:lnSpc>
                <a:spcPts val="1200"/>
              </a:lnSpc>
            </a:pPr>
            <a:endParaRPr lang="en-US" sz="1200" b="1" i="1" dirty="0" smtClean="0">
              <a:latin typeface="Calibri" pitchFamily="34" charset="0"/>
              <a:cs typeface="Calibri" pitchFamily="34" charset="0"/>
            </a:endParaRPr>
          </a:p>
          <a:p>
            <a:pPr>
              <a:lnSpc>
                <a:spcPts val="1200"/>
              </a:lnSpc>
            </a:pPr>
            <a:r>
              <a:rPr lang="en-US" sz="1050" b="1" dirty="0" smtClean="0">
                <a:latin typeface="Calibri" pitchFamily="34" charset="0"/>
                <a:cs typeface="Calibri" pitchFamily="34" charset="0"/>
              </a:rPr>
              <a:t>Mutual fund investing involves risk. Principal loss is possible</a:t>
            </a:r>
            <a:r>
              <a:rPr lang="en-US" sz="1050" dirty="0" smtClean="0">
                <a:latin typeface="Calibri" pitchFamily="34" charset="0"/>
                <a:cs typeface="Calibri" pitchFamily="34" charset="0"/>
              </a:rPr>
              <a:t>.</a:t>
            </a:r>
            <a:r>
              <a:rPr lang="en-US" sz="1050" b="1" i="1" dirty="0" smtClean="0">
                <a:latin typeface="Calibri" pitchFamily="34" charset="0"/>
                <a:cs typeface="Calibri" pitchFamily="34" charset="0"/>
              </a:rPr>
              <a:t> </a:t>
            </a:r>
            <a:r>
              <a:rPr lang="en-US" sz="1050" b="1" dirty="0" smtClean="0">
                <a:latin typeface="Calibri" pitchFamily="34" charset="0"/>
                <a:cs typeface="Calibri" pitchFamily="34" charset="0"/>
              </a:rPr>
              <a:t>Diversification does not assure a profit nor protect against loss in a declining market.</a:t>
            </a:r>
          </a:p>
          <a:p>
            <a:pPr>
              <a:lnSpc>
                <a:spcPts val="1200"/>
              </a:lnSpc>
            </a:pPr>
            <a:endParaRPr lang="en-US" sz="1050" b="1" i="1" dirty="0" smtClean="0">
              <a:latin typeface="Calibri" pitchFamily="34" charset="0"/>
              <a:cs typeface="Calibri" pitchFamily="34" charset="0"/>
            </a:endParaRPr>
          </a:p>
          <a:p>
            <a:pPr>
              <a:lnSpc>
                <a:spcPts val="1200"/>
              </a:lnSpc>
            </a:pPr>
            <a:r>
              <a:rPr lang="en-US" sz="1050" dirty="0" smtClean="0">
                <a:latin typeface="Calibri" pitchFamily="34" charset="0"/>
                <a:cs typeface="Calibri" pitchFamily="34" charset="0"/>
              </a:rPr>
              <a:t>References to other mutual funds should not be deemed an offer to sell or solicitation of an offer to buy shares of such funds.</a:t>
            </a:r>
          </a:p>
          <a:p>
            <a:pPr>
              <a:lnSpc>
                <a:spcPts val="1200"/>
              </a:lnSpc>
            </a:pPr>
            <a:endParaRPr lang="en-US" sz="1050" b="1" i="1" dirty="0" smtClean="0">
              <a:latin typeface="Calibri" pitchFamily="34" charset="0"/>
              <a:cs typeface="Calibri" pitchFamily="34" charset="0"/>
            </a:endParaRPr>
          </a:p>
          <a:p>
            <a:pPr>
              <a:lnSpc>
                <a:spcPts val="1200"/>
              </a:lnSpc>
            </a:pPr>
            <a:r>
              <a:rPr lang="en-US" sz="1050" dirty="0" smtClean="0">
                <a:latin typeface="Calibri" pitchFamily="34" charset="0"/>
                <a:cs typeface="Calibri" pitchFamily="34" charset="0"/>
              </a:rPr>
              <a:t>Litman Gregory Fund Advisors LLC has ultimate responsibility for the performance of the Masters Funds due to its responsibility to oversee the investment managers and recommend their hiring, termination and replacement. </a:t>
            </a:r>
          </a:p>
          <a:p>
            <a:pPr>
              <a:lnSpc>
                <a:spcPts val="1200"/>
              </a:lnSpc>
            </a:pPr>
            <a:endParaRPr lang="en-US" sz="1050" dirty="0">
              <a:latin typeface="Calibri" pitchFamily="34" charset="0"/>
              <a:cs typeface="Calibri" pitchFamily="34" charset="0"/>
            </a:endParaRPr>
          </a:p>
          <a:p>
            <a:r>
              <a:rPr lang="en-US" sz="1050" i="1" dirty="0">
                <a:latin typeface="Calibri" pitchFamily="34" charset="0"/>
                <a:cs typeface="Calibri" pitchFamily="34" charset="0"/>
              </a:rPr>
              <a:t>Multi-investment management styles may lead to higher transaction expenses compared to single investment management styles. Outcomes depend on the skill of the sub-advisors and advisor and the allocation of assets amongst them.</a:t>
            </a:r>
          </a:p>
          <a:p>
            <a:endParaRPr lang="en-US" sz="1050" dirty="0">
              <a:latin typeface="Calibri" pitchFamily="34" charset="0"/>
              <a:cs typeface="Calibri" pitchFamily="34" charset="0"/>
            </a:endParaRPr>
          </a:p>
          <a:p>
            <a:r>
              <a:rPr lang="en-US" sz="1050" i="1" dirty="0">
                <a:latin typeface="Calibri" pitchFamily="34" charset="0"/>
                <a:cs typeface="Calibri" pitchFamily="34" charset="0"/>
              </a:rPr>
              <a:t>Each of the funds may invest in foreign securities. Investing in foreign securities exposes investors to economic, political, and market risks and fluctuations in foreign currencies. Each of the funds may invest in the securities of small companies. Small-company investing subjects investors to additional risks, including security price volatility and less liquidity than investing in larger companies. The International Fund will invest in emerging markets. Investments in emerging market countries involve additional risks such as government dependence on a few industries or resources, government-imposed taxes on foreign investment or limits on the removal of capital from a country, unstable government, and volatile markets.  The Alternative Strategies Funds will invest in debt securities.   Investments in debt securities typically decrease when interest rates rise. This risk is usually greater for longer-term debt securities. Investments in mortgage-backed securities include additional risks that investor should be aware of including credit risk, prepayment risk, possible illiquidity, and default, as well as increased susceptibility to adverse economic developments. Investments in lower-rated and non-rated securities present a greater risk of loss to principal and interest than higher-rated securities. The Alternatives Strategies Fund will invest in derivatives. Derivatives may involve certain costs and risks such as liquidity, interest rate, market, credit, management, and the risk that a position could not be closed when most advantageous. Investing in derivatives could lose more than the amount invested. The Alternative Strategies Fund may make short sales of securities, which involves the risk that losses may exceed the original amount invested. Merger arbitrage investments risk loss if a proposed reorganization in which the fund invests is renegotiated or terminated. The Alternative Strategies fund may employ leverage.  Leverage may cause the effect of an increase or decrease in the value of the portfolio securities to be magnified and the fund to be more volatile than if leverage was not used.</a:t>
            </a:r>
          </a:p>
          <a:p>
            <a:pPr>
              <a:lnSpc>
                <a:spcPts val="1200"/>
              </a:lnSpc>
            </a:pPr>
            <a:endParaRPr lang="en-US" sz="1050" dirty="0" smtClean="0">
              <a:latin typeface="Calibri" pitchFamily="34" charset="0"/>
              <a:cs typeface="Calibri" pitchFamily="34" charset="0"/>
            </a:endParaRPr>
          </a:p>
          <a:p>
            <a:pPr>
              <a:lnSpc>
                <a:spcPts val="1200"/>
              </a:lnSpc>
            </a:pPr>
            <a:r>
              <a:rPr lang="en-US" sz="1050" dirty="0" smtClean="0">
                <a:latin typeface="Calibri" pitchFamily="34" charset="0"/>
                <a:cs typeface="Calibri" pitchFamily="34" charset="0"/>
              </a:rPr>
              <a:t>Litman Gregory Masters Funds are distributed by ALPS Distributors Inc.</a:t>
            </a:r>
          </a:p>
          <a:p>
            <a:pPr>
              <a:lnSpc>
                <a:spcPts val="1200"/>
              </a:lnSpc>
            </a:pPr>
            <a:r>
              <a:rPr lang="en-US" sz="1050" dirty="0" smtClean="0">
                <a:latin typeface="Calibri" pitchFamily="34" charset="0"/>
                <a:cs typeface="Calibri" pitchFamily="34" charset="0"/>
              </a:rPr>
              <a:t>LGM000457 </a:t>
            </a:r>
            <a:r>
              <a:rPr lang="en-US" sz="1050" dirty="0">
                <a:latin typeface="Calibri" pitchFamily="34" charset="0"/>
                <a:cs typeface="Calibri" pitchFamily="34" charset="0"/>
              </a:rPr>
              <a:t>exp. </a:t>
            </a:r>
            <a:r>
              <a:rPr lang="en-US" sz="1050" dirty="0" smtClean="0">
                <a:latin typeface="Calibri" pitchFamily="34" charset="0"/>
                <a:cs typeface="Calibri" pitchFamily="34" charset="0"/>
              </a:rPr>
              <a:t>7/26/2017</a:t>
            </a:r>
          </a:p>
        </p:txBody>
      </p:sp>
    </p:spTree>
    <p:extLst>
      <p:ext uri="{BB962C8B-B14F-4D97-AF65-F5344CB8AC3E}">
        <p14:creationId xmlns:p14="http://schemas.microsoft.com/office/powerpoint/2010/main" val="253037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CONTRARIAN OPPORTUNITY</a:t>
            </a:r>
            <a:br>
              <a:rPr lang="en-US" dirty="0"/>
            </a:br>
            <a:r>
              <a:rPr lang="en-US" b="1" dirty="0"/>
              <a:t>FPA / ROMICK, SELMO, LANDECKER</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20</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Content Placeholder 4"/>
          <p:cNvSpPr txBox="1">
            <a:spLocks/>
          </p:cNvSpPr>
          <p:nvPr/>
        </p:nvSpPr>
        <p:spPr bwMode="auto">
          <a:xfrm>
            <a:off x="381002" y="12954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700">
                <a:solidFill>
                  <a:schemeClr val="tx1"/>
                </a:solidFill>
                <a:latin typeface="Calibri"/>
                <a:ea typeface="+mn-ea"/>
                <a:cs typeface="Calibri"/>
              </a:defRPr>
            </a:lvl1pPr>
            <a:lvl2pPr marL="742950" indent="-285750" algn="l" rtl="0" eaLnBrk="1" fontAlgn="base" hangingPunct="1">
              <a:spcBef>
                <a:spcPct val="20000"/>
              </a:spcBef>
              <a:spcAft>
                <a:spcPct val="0"/>
              </a:spcAft>
              <a:buClrTx/>
              <a:buFont typeface="Arial" pitchFamily="34" charset="0"/>
              <a:buChar char="•"/>
              <a:defRPr sz="1600">
                <a:solidFill>
                  <a:schemeClr val="tx1"/>
                </a:solidFill>
                <a:latin typeface="Calibri"/>
                <a:cs typeface="Calibri"/>
              </a:defRPr>
            </a:lvl2pPr>
            <a:lvl3pPr marL="1143000" indent="-228600" algn="l" rtl="0" eaLnBrk="1" fontAlgn="base" hangingPunct="1">
              <a:spcBef>
                <a:spcPct val="20000"/>
              </a:spcBef>
              <a:spcAft>
                <a:spcPct val="0"/>
              </a:spcAft>
              <a:buClrTx/>
              <a:buFont typeface="Arial" pitchFamily="34" charset="0"/>
              <a:buChar char="•"/>
              <a:defRPr sz="1500">
                <a:solidFill>
                  <a:schemeClr val="tx1"/>
                </a:solidFill>
                <a:latin typeface="Calibri"/>
                <a:cs typeface="Calibri"/>
              </a:defRPr>
            </a:lvl3pPr>
            <a:lvl4pPr marL="1600200" indent="-228600" algn="l" rtl="0" eaLnBrk="1" fontAlgn="base" hangingPunct="1">
              <a:spcBef>
                <a:spcPct val="20000"/>
              </a:spcBef>
              <a:spcAft>
                <a:spcPct val="0"/>
              </a:spcAft>
              <a:buClrTx/>
              <a:buFont typeface="Arial" pitchFamily="34" charset="0"/>
              <a:buChar char="•"/>
              <a:defRPr sz="1400">
                <a:solidFill>
                  <a:schemeClr val="tx1"/>
                </a:solidFill>
                <a:latin typeface="Calibri"/>
                <a:cs typeface="Calibri"/>
              </a:defRPr>
            </a:lvl4pPr>
            <a:lvl5pPr marL="2057400" indent="-228600" algn="l" rtl="0" eaLnBrk="1" fontAlgn="base" hangingPunct="1">
              <a:spcBef>
                <a:spcPct val="20000"/>
              </a:spcBef>
              <a:spcAft>
                <a:spcPct val="0"/>
              </a:spcAft>
              <a:buClr>
                <a:schemeClr val="bg2"/>
              </a:buClr>
              <a:buFont typeface="Arial" charset="0"/>
              <a:buNone/>
              <a:defRPr sz="2000">
                <a:solidFill>
                  <a:schemeClr val="tx1"/>
                </a:solidFill>
                <a:latin typeface="Calibri"/>
                <a:cs typeface="Calibri"/>
              </a:defRPr>
            </a:lvl5pPr>
            <a:lvl6pPr marL="25146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9pPr>
          </a:lstStyle>
          <a:p>
            <a:pPr algn="just">
              <a:spcBef>
                <a:spcPts val="300"/>
              </a:spcBef>
              <a:spcAft>
                <a:spcPts val="300"/>
              </a:spcAft>
            </a:pPr>
            <a:r>
              <a:rPr lang="en-US" sz="1600" kern="1200" dirty="0" smtClean="0">
                <a:latin typeface="Calibri" pitchFamily="34" charset="0"/>
                <a:cs typeface="Calibri" pitchFamily="34" charset="0"/>
              </a:rPr>
              <a:t>Absolute Return Focus</a:t>
            </a:r>
          </a:p>
          <a:p>
            <a:pPr marL="741363" lvl="1" indent="-284163" defTabSz="457200">
              <a:spcAft>
                <a:spcPts val="300"/>
              </a:spcAft>
              <a:defRPr/>
            </a:pPr>
            <a:r>
              <a:rPr lang="en-US" sz="1400" kern="0" dirty="0" smtClean="0">
                <a:latin typeface="Calibri" pitchFamily="34" charset="0"/>
                <a:cs typeface="Calibri" pitchFamily="34" charset="0"/>
              </a:rPr>
              <a:t>Invest when they believe there is a compelling economic risk/reward proposition on an absolute basis.</a:t>
            </a:r>
          </a:p>
          <a:p>
            <a:pPr marL="741363" lvl="1" indent="-284163" defTabSz="457200">
              <a:spcAft>
                <a:spcPts val="300"/>
              </a:spcAft>
              <a:defRPr/>
            </a:pPr>
            <a:r>
              <a:rPr lang="en-US" sz="1400" kern="0" dirty="0" smtClean="0">
                <a:latin typeface="Calibri" pitchFamily="34" charset="0"/>
                <a:cs typeface="Calibri" pitchFamily="34" charset="0"/>
              </a:rPr>
              <a:t>They are </a:t>
            </a:r>
            <a:r>
              <a:rPr lang="en-US" sz="1400" b="1" kern="0" dirty="0" smtClean="0">
                <a:latin typeface="Calibri" pitchFamily="34" charset="0"/>
                <a:cs typeface="Calibri" pitchFamily="34" charset="0"/>
              </a:rPr>
              <a:t>willing to hold meaningful amounts of cash </a:t>
            </a:r>
            <a:r>
              <a:rPr lang="en-US" sz="1400" kern="0" dirty="0" smtClean="0">
                <a:latin typeface="Calibri" pitchFamily="34" charset="0"/>
                <a:cs typeface="Calibri" pitchFamily="34" charset="0"/>
              </a:rPr>
              <a:t>for prolonged periods if opportunities do not present themselves. </a:t>
            </a:r>
            <a:endParaRPr lang="en-US" sz="1400" b="1" kern="1200" dirty="0" smtClean="0">
              <a:solidFill>
                <a:srgbClr val="00447C"/>
              </a:solidFill>
              <a:latin typeface="Calibri" pitchFamily="34" charset="0"/>
              <a:cs typeface="Calibri" pitchFamily="34" charset="0"/>
            </a:endParaRPr>
          </a:p>
          <a:p>
            <a:pPr algn="just">
              <a:spcBef>
                <a:spcPts val="300"/>
              </a:spcBef>
              <a:spcAft>
                <a:spcPts val="300"/>
              </a:spcAft>
            </a:pPr>
            <a:r>
              <a:rPr lang="en-US" sz="1600" kern="1200" dirty="0" smtClean="0">
                <a:latin typeface="Calibri" pitchFamily="34" charset="0"/>
                <a:cs typeface="Calibri" pitchFamily="34" charset="0"/>
              </a:rPr>
              <a:t>Flexible Approach</a:t>
            </a:r>
          </a:p>
          <a:p>
            <a:pPr marL="741363" lvl="1" indent="-284163" defTabSz="457200">
              <a:spcAft>
                <a:spcPts val="300"/>
              </a:spcAft>
              <a:defRPr/>
            </a:pPr>
            <a:r>
              <a:rPr lang="en-US" sz="1400" kern="0" dirty="0">
                <a:latin typeface="Calibri" pitchFamily="34" charset="0"/>
                <a:cs typeface="Calibri" pitchFamily="34" charset="0"/>
              </a:rPr>
              <a:t>U</a:t>
            </a:r>
            <a:r>
              <a:rPr lang="en-US" sz="1400" kern="0" dirty="0" smtClean="0">
                <a:latin typeface="Calibri" pitchFamily="34" charset="0"/>
                <a:cs typeface="Calibri" pitchFamily="34" charset="0"/>
              </a:rPr>
              <a:t>tilize a </a:t>
            </a:r>
            <a:r>
              <a:rPr lang="en-US" sz="1400" b="1" kern="0" dirty="0" smtClean="0">
                <a:latin typeface="Calibri" pitchFamily="34" charset="0"/>
                <a:cs typeface="Calibri" pitchFamily="34" charset="0"/>
              </a:rPr>
              <a:t>go-anywhere approach </a:t>
            </a:r>
            <a:r>
              <a:rPr lang="en-US" sz="1400" kern="0" dirty="0" smtClean="0">
                <a:latin typeface="Calibri" pitchFamily="34" charset="0"/>
                <a:cs typeface="Calibri" pitchFamily="34" charset="0"/>
              </a:rPr>
              <a:t>with a </a:t>
            </a:r>
            <a:r>
              <a:rPr lang="en-US" sz="1400" b="1" kern="0" dirty="0" smtClean="0">
                <a:latin typeface="Calibri" pitchFamily="34" charset="0"/>
                <a:cs typeface="Calibri" pitchFamily="34" charset="0"/>
              </a:rPr>
              <a:t>broad mandate </a:t>
            </a:r>
            <a:r>
              <a:rPr lang="en-US" sz="1400" kern="0" dirty="0" smtClean="0">
                <a:latin typeface="Calibri" pitchFamily="34" charset="0"/>
                <a:cs typeface="Calibri" pitchFamily="34" charset="0"/>
              </a:rPr>
              <a:t>allowing them to invest </a:t>
            </a:r>
            <a:r>
              <a:rPr lang="en-US" sz="1400" b="1" kern="0" dirty="0" smtClean="0">
                <a:latin typeface="Calibri" pitchFamily="34" charset="0"/>
                <a:cs typeface="Calibri" pitchFamily="34" charset="0"/>
              </a:rPr>
              <a:t>across asset classes and the capital structure</a:t>
            </a:r>
            <a:r>
              <a:rPr lang="en-US" sz="1400" kern="0" dirty="0" smtClean="0">
                <a:latin typeface="Calibri" pitchFamily="34" charset="0"/>
                <a:cs typeface="Calibri" pitchFamily="34" charset="0"/>
              </a:rPr>
              <a:t> and in a variety of market caps, geographies and sectors without regard for benchmarks. </a:t>
            </a:r>
          </a:p>
          <a:p>
            <a:pPr marL="741363" lvl="1" indent="-284163" defTabSz="457200">
              <a:spcAft>
                <a:spcPts val="300"/>
              </a:spcAft>
              <a:defRPr/>
            </a:pPr>
            <a:r>
              <a:rPr lang="en-US" sz="1400" kern="0" dirty="0" smtClean="0">
                <a:latin typeface="Calibri" pitchFamily="34" charset="0"/>
                <a:cs typeface="Calibri" pitchFamily="34" charset="0"/>
              </a:rPr>
              <a:t>They can make illiquid investments and may sell short securities. </a:t>
            </a:r>
            <a:endParaRPr lang="en-US" sz="1400" kern="1200" dirty="0" smtClean="0">
              <a:solidFill>
                <a:prstClr val="black"/>
              </a:solidFill>
              <a:latin typeface="Calibri" pitchFamily="34" charset="0"/>
              <a:cs typeface="Calibri" pitchFamily="34" charset="0"/>
            </a:endParaRPr>
          </a:p>
          <a:p>
            <a:pPr marL="0" lvl="1" indent="0" defTabSz="457200">
              <a:spcAft>
                <a:spcPts val="300"/>
              </a:spcAft>
              <a:buClr>
                <a:srgbClr val="00447C"/>
              </a:buClr>
              <a:buFont typeface="Arial" pitchFamily="34" charset="0"/>
              <a:buNone/>
            </a:pPr>
            <a:r>
              <a:rPr lang="en-US" kern="1200" dirty="0" smtClean="0">
                <a:latin typeface="Calibri" pitchFamily="34" charset="0"/>
                <a:cs typeface="Calibri" pitchFamily="34" charset="0"/>
              </a:rPr>
              <a:t>Deep Research</a:t>
            </a:r>
          </a:p>
          <a:p>
            <a:pPr marL="741363" lvl="1" indent="-284163" defTabSz="457200">
              <a:spcAft>
                <a:spcPts val="300"/>
              </a:spcAft>
              <a:defRPr/>
            </a:pPr>
            <a:r>
              <a:rPr lang="en-US" sz="1400" kern="0" dirty="0" smtClean="0">
                <a:latin typeface="Calibri" pitchFamily="34" charset="0"/>
                <a:cs typeface="Calibri" pitchFamily="34" charset="0"/>
              </a:rPr>
              <a:t>They strive to understand their companies better than most. Through independent, bottom-up, fundamental research they try to </a:t>
            </a:r>
            <a:r>
              <a:rPr lang="en-US" sz="1400" b="1" kern="0" dirty="0" smtClean="0">
                <a:latin typeface="Calibri" pitchFamily="34" charset="0"/>
                <a:cs typeface="Calibri" pitchFamily="34" charset="0"/>
              </a:rPr>
              <a:t>minimize risk </a:t>
            </a:r>
            <a:r>
              <a:rPr lang="en-US" sz="1400" kern="0" dirty="0" smtClean="0">
                <a:latin typeface="Calibri" pitchFamily="34" charset="0"/>
                <a:cs typeface="Calibri" pitchFamily="34" charset="0"/>
              </a:rPr>
              <a:t>by reading the footnotes and fine print. The first question they always ask is, “What can go wrong?” </a:t>
            </a:r>
          </a:p>
          <a:p>
            <a:pPr marL="741363" lvl="1" indent="-284163" defTabSz="457200">
              <a:spcAft>
                <a:spcPts val="300"/>
              </a:spcAft>
              <a:defRPr/>
            </a:pPr>
            <a:r>
              <a:rPr lang="en-US" sz="1400" kern="0" dirty="0" smtClean="0">
                <a:latin typeface="Calibri" pitchFamily="34" charset="0"/>
                <a:cs typeface="Calibri" pitchFamily="34" charset="0"/>
              </a:rPr>
              <a:t>Incorporate an understanding (sometimes limited) of the </a:t>
            </a:r>
            <a:r>
              <a:rPr lang="en-US" sz="1400" b="1" kern="0" dirty="0" smtClean="0">
                <a:latin typeface="Calibri" pitchFamily="34" charset="0"/>
                <a:cs typeface="Calibri" pitchFamily="34" charset="0"/>
              </a:rPr>
              <a:t>macroeconomic environment</a:t>
            </a:r>
            <a:r>
              <a:rPr lang="en-US" sz="1400" kern="0" dirty="0" smtClean="0">
                <a:latin typeface="Calibri" pitchFamily="34" charset="0"/>
                <a:cs typeface="Calibri" pitchFamily="34" charset="0"/>
              </a:rPr>
              <a:t>.</a:t>
            </a:r>
            <a:endParaRPr lang="en-US" kern="1200" dirty="0" smtClean="0">
              <a:solidFill>
                <a:prstClr val="black"/>
              </a:solidFill>
              <a:cs typeface="+mn-cs"/>
            </a:endParaRPr>
          </a:p>
          <a:p>
            <a:pPr lvl="1" defTabSz="457200">
              <a:spcBef>
                <a:spcPts val="70"/>
              </a:spcBef>
              <a:buClr>
                <a:srgbClr val="00447C"/>
              </a:buClr>
              <a:buFont typeface="Arial" pitchFamily="34" charset="0"/>
              <a:buNone/>
            </a:pPr>
            <a:endParaRPr lang="en-US" kern="1200" dirty="0" smtClean="0">
              <a:solidFill>
                <a:prstClr val="black"/>
              </a:solidFill>
              <a:cs typeface="+mn-cs"/>
            </a:endParaRPr>
          </a:p>
          <a:p>
            <a:endParaRPr lang="en-US" sz="1600" kern="0" dirty="0"/>
          </a:p>
        </p:txBody>
      </p:sp>
    </p:spTree>
    <p:extLst>
      <p:ext uri="{BB962C8B-B14F-4D97-AF65-F5344CB8AC3E}">
        <p14:creationId xmlns:p14="http://schemas.microsoft.com/office/powerpoint/2010/main" val="4111681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CONTRARIAN OPPORTUNITY</a:t>
            </a:r>
            <a:br>
              <a:rPr lang="en-US" dirty="0"/>
            </a:br>
            <a:r>
              <a:rPr lang="en-US" b="1" dirty="0"/>
              <a:t>FPA / ROMICK, SELMO, LANDECKER</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21</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Content Placeholder 4"/>
          <p:cNvSpPr txBox="1">
            <a:spLocks/>
          </p:cNvSpPr>
          <p:nvPr/>
        </p:nvSpPr>
        <p:spPr bwMode="auto">
          <a:xfrm>
            <a:off x="381002" y="1447800"/>
            <a:ext cx="8458199"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700">
                <a:solidFill>
                  <a:schemeClr val="tx1"/>
                </a:solidFill>
                <a:latin typeface="Calibri"/>
                <a:ea typeface="+mn-ea"/>
                <a:cs typeface="Calibri"/>
              </a:defRPr>
            </a:lvl1pPr>
            <a:lvl2pPr marL="742950" indent="-285750" algn="l" rtl="0" eaLnBrk="1" fontAlgn="base" hangingPunct="1">
              <a:spcBef>
                <a:spcPct val="20000"/>
              </a:spcBef>
              <a:spcAft>
                <a:spcPct val="0"/>
              </a:spcAft>
              <a:buClrTx/>
              <a:buFont typeface="Arial" pitchFamily="34" charset="0"/>
              <a:buChar char="•"/>
              <a:defRPr sz="1600">
                <a:solidFill>
                  <a:schemeClr val="tx1"/>
                </a:solidFill>
                <a:latin typeface="Calibri"/>
                <a:cs typeface="Calibri"/>
              </a:defRPr>
            </a:lvl2pPr>
            <a:lvl3pPr marL="1143000" indent="-228600" algn="l" rtl="0" eaLnBrk="1" fontAlgn="base" hangingPunct="1">
              <a:spcBef>
                <a:spcPct val="20000"/>
              </a:spcBef>
              <a:spcAft>
                <a:spcPct val="0"/>
              </a:spcAft>
              <a:buClrTx/>
              <a:buFont typeface="Arial" pitchFamily="34" charset="0"/>
              <a:buChar char="•"/>
              <a:defRPr sz="1500">
                <a:solidFill>
                  <a:schemeClr val="tx1"/>
                </a:solidFill>
                <a:latin typeface="Calibri"/>
                <a:cs typeface="Calibri"/>
              </a:defRPr>
            </a:lvl3pPr>
            <a:lvl4pPr marL="1600200" indent="-228600" algn="l" rtl="0" eaLnBrk="1" fontAlgn="base" hangingPunct="1">
              <a:spcBef>
                <a:spcPct val="20000"/>
              </a:spcBef>
              <a:spcAft>
                <a:spcPct val="0"/>
              </a:spcAft>
              <a:buClrTx/>
              <a:buFont typeface="Arial" pitchFamily="34" charset="0"/>
              <a:buChar char="•"/>
              <a:defRPr sz="1400">
                <a:solidFill>
                  <a:schemeClr val="tx1"/>
                </a:solidFill>
                <a:latin typeface="Calibri"/>
                <a:cs typeface="Calibri"/>
              </a:defRPr>
            </a:lvl4pPr>
            <a:lvl5pPr marL="2057400" indent="-228600" algn="l" rtl="0" eaLnBrk="1" fontAlgn="base" hangingPunct="1">
              <a:spcBef>
                <a:spcPct val="20000"/>
              </a:spcBef>
              <a:spcAft>
                <a:spcPct val="0"/>
              </a:spcAft>
              <a:buClr>
                <a:schemeClr val="bg2"/>
              </a:buClr>
              <a:buFont typeface="Arial" charset="0"/>
              <a:buNone/>
              <a:defRPr sz="2000">
                <a:solidFill>
                  <a:schemeClr val="tx1"/>
                </a:solidFill>
                <a:latin typeface="Calibri"/>
                <a:cs typeface="Calibri"/>
              </a:defRPr>
            </a:lvl5pPr>
            <a:lvl6pPr marL="25146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9pPr>
          </a:lstStyle>
          <a:p>
            <a:pPr>
              <a:lnSpc>
                <a:spcPct val="110000"/>
              </a:lnSpc>
              <a:defRPr/>
            </a:pPr>
            <a:endParaRPr lang="en-US" sz="1600" b="1" kern="0" dirty="0" smtClean="0">
              <a:latin typeface="Calibri" pitchFamily="34" charset="0"/>
              <a:cs typeface="Calibri" pitchFamily="34" charset="0"/>
            </a:endParaRPr>
          </a:p>
          <a:p>
            <a:pPr marL="741363" lvl="1" indent="-284163">
              <a:lnSpc>
                <a:spcPct val="110000"/>
              </a:lnSpc>
              <a:defRPr/>
            </a:pPr>
            <a:r>
              <a:rPr lang="en-US" sz="1400" kern="0" dirty="0" smtClean="0">
                <a:latin typeface="Calibri" pitchFamily="34" charset="0"/>
                <a:cs typeface="Calibri" pitchFamily="34" charset="0"/>
              </a:rPr>
              <a:t>They seek out-of-favor, unloved, or misunderstood. They are, in a word, “contrarian.”</a:t>
            </a:r>
          </a:p>
          <a:p>
            <a:pPr marL="741363" lvl="1" indent="-284163">
              <a:lnSpc>
                <a:spcPct val="110000"/>
              </a:lnSpc>
              <a:defRPr/>
            </a:pPr>
            <a:r>
              <a:rPr lang="en-US" sz="1400" kern="0" dirty="0" smtClean="0">
                <a:latin typeface="Calibri" pitchFamily="34" charset="0"/>
                <a:cs typeface="Calibri" pitchFamily="34" charset="0"/>
              </a:rPr>
              <a:t>They recognize that returns will not just be driven by what they own, but also by what they do not own. </a:t>
            </a:r>
          </a:p>
          <a:p>
            <a:pPr marL="741363" lvl="1" indent="-284163">
              <a:lnSpc>
                <a:spcPct val="110000"/>
              </a:lnSpc>
              <a:defRPr/>
            </a:pPr>
            <a:r>
              <a:rPr lang="en-US" sz="1400" kern="0" dirty="0" smtClean="0">
                <a:latin typeface="Calibri" pitchFamily="34" charset="0"/>
                <a:cs typeface="Calibri" pitchFamily="34" charset="0"/>
              </a:rPr>
              <a:t>They invest in securities that they believe offer advantageous upside/downside characteristics, and they focus on five categories:</a:t>
            </a:r>
          </a:p>
          <a:p>
            <a:pPr marL="1200150" lvl="2" indent="-342900">
              <a:defRPr/>
            </a:pPr>
            <a:r>
              <a:rPr lang="en-US" sz="1400" kern="0" dirty="0" smtClean="0">
                <a:latin typeface="Calibri" pitchFamily="34" charset="0"/>
                <a:cs typeface="Calibri" pitchFamily="34" charset="0"/>
              </a:rPr>
              <a:t>Long Equity – 3:1s, Compounders, Short-Term Opportunities, Sum-of-the-Parts, Intra-Company Arbitrages.</a:t>
            </a:r>
          </a:p>
          <a:p>
            <a:pPr marL="1200150" lvl="2" indent="-342900">
              <a:defRPr/>
            </a:pPr>
            <a:r>
              <a:rPr lang="en-US" sz="1400" kern="0" dirty="0" smtClean="0">
                <a:latin typeface="Calibri" pitchFamily="34" charset="0"/>
                <a:cs typeface="Calibri" pitchFamily="34" charset="0"/>
              </a:rPr>
              <a:t>Short Equity – Deteriorating Businesses, Balance Sheet Issues, Paired Trades, Intra-Company Arbitrages.</a:t>
            </a:r>
          </a:p>
          <a:p>
            <a:pPr marL="1200150" lvl="2" indent="-342900">
              <a:defRPr/>
            </a:pPr>
            <a:r>
              <a:rPr lang="en-US" sz="1400" kern="0" dirty="0" smtClean="0">
                <a:latin typeface="Calibri" pitchFamily="34" charset="0"/>
                <a:cs typeface="Calibri" pitchFamily="34" charset="0"/>
              </a:rPr>
              <a:t>Credit – Performing Credit, High Yield, Distressed.</a:t>
            </a:r>
          </a:p>
          <a:p>
            <a:pPr marL="1200150" lvl="2" indent="-342900">
              <a:defRPr/>
            </a:pPr>
            <a:r>
              <a:rPr lang="en-US" sz="1400" kern="0" dirty="0" smtClean="0">
                <a:latin typeface="Calibri" pitchFamily="34" charset="0"/>
                <a:cs typeface="Calibri" pitchFamily="34" charset="0"/>
              </a:rPr>
              <a:t>Other – Illiquid Investments and other Special Situations.</a:t>
            </a:r>
          </a:p>
          <a:p>
            <a:pPr marL="1200150" lvl="2" indent="-342900">
              <a:defRPr/>
            </a:pPr>
            <a:r>
              <a:rPr lang="en-US" sz="1400" kern="0" dirty="0" smtClean="0">
                <a:latin typeface="Calibri" pitchFamily="34" charset="0"/>
                <a:cs typeface="Calibri" pitchFamily="34" charset="0"/>
              </a:rPr>
              <a:t>Cash – A residual of our investment process, rather than a macro-driven rationale.</a:t>
            </a:r>
          </a:p>
          <a:p>
            <a:pPr lvl="1">
              <a:lnSpc>
                <a:spcPct val="110000"/>
              </a:lnSpc>
              <a:defRPr/>
            </a:pPr>
            <a:r>
              <a:rPr lang="en-US" sz="1400" kern="0" dirty="0" smtClean="0">
                <a:latin typeface="Calibri" pitchFamily="34" charset="0"/>
                <a:cs typeface="Calibri" pitchFamily="34" charset="0"/>
              </a:rPr>
              <a:t>They invest after conducting thorough research.</a:t>
            </a:r>
          </a:p>
          <a:p>
            <a:pPr lvl="1">
              <a:lnSpc>
                <a:spcPct val="110000"/>
              </a:lnSpc>
              <a:defRPr/>
            </a:pPr>
            <a:r>
              <a:rPr lang="en-US" sz="1400" kern="0" dirty="0" smtClean="0">
                <a:latin typeface="Calibri" pitchFamily="34" charset="0"/>
                <a:cs typeface="Calibri" pitchFamily="34" charset="0"/>
              </a:rPr>
              <a:t>They believe their flexible approach greatly enhances the likelihood that they will deliver an equity-like return with less risk over the long-term.</a:t>
            </a:r>
          </a:p>
        </p:txBody>
      </p:sp>
      <p:sp>
        <p:nvSpPr>
          <p:cNvPr id="5" name="TextBox 4"/>
          <p:cNvSpPr txBox="1"/>
          <p:nvPr/>
        </p:nvSpPr>
        <p:spPr>
          <a:xfrm>
            <a:off x="457200" y="1313224"/>
            <a:ext cx="7282398" cy="363176"/>
          </a:xfrm>
          <a:prstGeom prst="rect">
            <a:avLst/>
          </a:prstGeom>
          <a:noFill/>
        </p:spPr>
        <p:txBody>
          <a:bodyPr wrap="square" rtlCol="0">
            <a:spAutoFit/>
          </a:bodyPr>
          <a:lstStyle/>
          <a:p>
            <a:pPr>
              <a:lnSpc>
                <a:spcPct val="110000"/>
              </a:lnSpc>
              <a:spcBef>
                <a:spcPts val="600"/>
              </a:spcBef>
              <a:spcAft>
                <a:spcPts val="600"/>
              </a:spcAft>
              <a:defRPr/>
            </a:pPr>
            <a:r>
              <a:rPr lang="en-US" sz="1600" b="1" cap="all" dirty="0">
                <a:latin typeface="Calibri" pitchFamily="34" charset="0"/>
                <a:ea typeface="Verdana" pitchFamily="34" charset="0"/>
                <a:cs typeface="Calibri" pitchFamily="34" charset="0"/>
              </a:rPr>
              <a:t>INVESTMENT PROCESS</a:t>
            </a:r>
          </a:p>
        </p:txBody>
      </p:sp>
    </p:spTree>
    <p:extLst>
      <p:ext uri="{BB962C8B-B14F-4D97-AF65-F5344CB8AC3E}">
        <p14:creationId xmlns:p14="http://schemas.microsoft.com/office/powerpoint/2010/main" val="1176605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ABSOLUTE-RETURN FIXED-INCOME </a:t>
            </a:r>
            <a:r>
              <a:rPr lang="en-US" b="1" dirty="0" smtClean="0"/>
              <a:t> </a:t>
            </a:r>
            <a:r>
              <a:rPr lang="en-US" b="1" dirty="0"/>
              <a:t/>
            </a:r>
            <a:br>
              <a:rPr lang="en-US" b="1" dirty="0"/>
            </a:br>
            <a:r>
              <a:rPr lang="en-US" b="1" dirty="0"/>
              <a:t>LOOMIS SAYLES  / EAGAN, KEARNS, VANDAM</a:t>
            </a:r>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22</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cxnSp>
        <p:nvCxnSpPr>
          <p:cNvPr id="4" name="Straight Connector 3"/>
          <p:cNvCxnSpPr/>
          <p:nvPr/>
        </p:nvCxnSpPr>
        <p:spPr>
          <a:xfrm rot="5400000" flipH="1" flipV="1">
            <a:off x="609600" y="1295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86200" y="2438400"/>
            <a:ext cx="4911344" cy="3141373"/>
          </a:xfrm>
          <a:prstGeom prst="rect">
            <a:avLst/>
          </a:prstGeom>
        </p:spPr>
        <p:txBody>
          <a:bodyPr wrap="square">
            <a:spAutoFit/>
          </a:bodyPr>
          <a:lstStyle/>
          <a:p>
            <a:pPr lvl="1" indent="-231775">
              <a:lnSpc>
                <a:spcPct val="105000"/>
              </a:lnSpc>
              <a:spcBef>
                <a:spcPts val="420"/>
              </a:spcBef>
            </a:pPr>
            <a:endParaRPr lang="en-US" sz="800" dirty="0" smtClean="0">
              <a:latin typeface="Calibri" pitchFamily="34" charset="0"/>
            </a:endParaRPr>
          </a:p>
          <a:p>
            <a:pPr marL="285750" indent="-285750">
              <a:lnSpc>
                <a:spcPct val="105000"/>
              </a:lnSpc>
              <a:spcBef>
                <a:spcPts val="420"/>
              </a:spcBef>
              <a:buFont typeface="Arial" panose="020B0604020202020204" pitchFamily="34" charset="0"/>
              <a:buChar char="•"/>
            </a:pPr>
            <a:r>
              <a:rPr lang="en-US" sz="1400" dirty="0" smtClean="0">
                <a:latin typeface="Calibri" pitchFamily="34" charset="0"/>
              </a:rPr>
              <a:t>Utilize a combination of top-down macro assessments with bottom-up security selection to generate returns based on curve (duration positioning), credit (security selection), and currencies</a:t>
            </a:r>
            <a:endParaRPr lang="en-US" sz="1400" dirty="0">
              <a:latin typeface="Calibri" pitchFamily="34" charset="0"/>
            </a:endParaRPr>
          </a:p>
          <a:p>
            <a:pPr marL="285750" indent="-285750">
              <a:lnSpc>
                <a:spcPct val="105000"/>
              </a:lnSpc>
              <a:spcBef>
                <a:spcPts val="420"/>
              </a:spcBef>
              <a:buFont typeface="Arial" panose="020B0604020202020204" pitchFamily="34" charset="0"/>
              <a:buChar char="•"/>
            </a:pPr>
            <a:r>
              <a:rPr lang="en-US" sz="1400" dirty="0" smtClean="0">
                <a:latin typeface="Calibri" pitchFamily="34" charset="0"/>
              </a:rPr>
              <a:t>Manage tightly to their risk mandate and have numerous risk metrics that are monitored daily</a:t>
            </a:r>
            <a:endParaRPr lang="en-US" sz="1400" dirty="0">
              <a:latin typeface="Calibri" pitchFamily="34" charset="0"/>
            </a:endParaRPr>
          </a:p>
          <a:p>
            <a:pPr marL="285750" indent="-285750">
              <a:lnSpc>
                <a:spcPct val="105000"/>
              </a:lnSpc>
              <a:spcBef>
                <a:spcPts val="420"/>
              </a:spcBef>
              <a:buFont typeface="Arial" panose="020B0604020202020204" pitchFamily="34" charset="0"/>
              <a:buChar char="•"/>
            </a:pPr>
            <a:r>
              <a:rPr lang="en-US" sz="1400" dirty="0" smtClean="0">
                <a:latin typeface="Calibri" pitchFamily="34" charset="0"/>
              </a:rPr>
              <a:t>Maintain positions that range from short-term tactical (may change</a:t>
            </a:r>
            <a:r>
              <a:rPr lang="en-US" sz="1400" strike="sngStrike" dirty="0" smtClean="0">
                <a:latin typeface="Calibri" pitchFamily="34" charset="0"/>
              </a:rPr>
              <a:t> </a:t>
            </a:r>
            <a:r>
              <a:rPr lang="en-US" sz="1400" dirty="0" smtClean="0">
                <a:latin typeface="Calibri" pitchFamily="34" charset="0"/>
              </a:rPr>
              <a:t>daily/weekly) to longer-term “secular” positions (bond picks that are attractive on a multi-year time horizon)</a:t>
            </a:r>
            <a:endParaRPr lang="en-US" sz="1400" dirty="0">
              <a:latin typeface="Calibri" pitchFamily="34" charset="0"/>
            </a:endParaRPr>
          </a:p>
          <a:p>
            <a:pPr marL="285750" indent="-285750">
              <a:lnSpc>
                <a:spcPct val="105000"/>
              </a:lnSpc>
              <a:spcBef>
                <a:spcPts val="420"/>
              </a:spcBef>
              <a:buFont typeface="Arial" panose="020B0604020202020204" pitchFamily="34" charset="0"/>
              <a:buChar char="•"/>
            </a:pPr>
            <a:r>
              <a:rPr lang="en-US" sz="1400" dirty="0" smtClean="0">
                <a:latin typeface="Calibri" pitchFamily="34" charset="0"/>
              </a:rPr>
              <a:t>Use derivatives such as credit default swaps (CDS and CDX), currency forwards and Treasury rate futures to gain exposure and hedge risk</a:t>
            </a:r>
          </a:p>
        </p:txBody>
      </p:sp>
      <p:sp>
        <p:nvSpPr>
          <p:cNvPr id="6" name="Rectangle 5"/>
          <p:cNvSpPr/>
          <p:nvPr/>
        </p:nvSpPr>
        <p:spPr>
          <a:xfrm>
            <a:off x="186944" y="5789697"/>
            <a:ext cx="8610600" cy="383182"/>
          </a:xfrm>
          <a:prstGeom prst="rect">
            <a:avLst/>
          </a:prstGeom>
        </p:spPr>
        <p:txBody>
          <a:bodyPr wrap="square">
            <a:spAutoFit/>
          </a:bodyPr>
          <a:lstStyle/>
          <a:p>
            <a:pPr marL="231775" lvl="1" indent="-3175">
              <a:lnSpc>
                <a:spcPct val="105000"/>
              </a:lnSpc>
              <a:spcBef>
                <a:spcPts val="420"/>
              </a:spcBef>
            </a:pPr>
            <a:r>
              <a:rPr lang="en-US" sz="900" dirty="0" smtClean="0">
                <a:latin typeface="Calibri" pitchFamily="34" charset="0"/>
              </a:rPr>
              <a:t>* Litman Gregory defines this performance goal as total returns that are meaningfully in excess of LIBOR over a full market cycle with potentially lower annualized volatility (based on standard deviation), however there is no guarantee that this goal will be achieved.</a:t>
            </a:r>
          </a:p>
        </p:txBody>
      </p:sp>
      <p:sp>
        <p:nvSpPr>
          <p:cNvPr id="7" name="TextBox 6"/>
          <p:cNvSpPr txBox="1"/>
          <p:nvPr/>
        </p:nvSpPr>
        <p:spPr>
          <a:xfrm>
            <a:off x="3886200" y="1524000"/>
            <a:ext cx="4953000" cy="954107"/>
          </a:xfrm>
          <a:prstGeom prst="rect">
            <a:avLst/>
          </a:prstGeom>
          <a:noFill/>
          <a:ln>
            <a:noFill/>
          </a:ln>
        </p:spPr>
        <p:txBody>
          <a:bodyPr wrap="square" rtlCol="0">
            <a:spAutoFit/>
          </a:bodyPr>
          <a:lstStyle/>
          <a:p>
            <a:pPr marL="0" lvl="1"/>
            <a:r>
              <a:rPr lang="en-US" sz="1400" dirty="0" smtClean="0">
                <a:latin typeface="Calibri" pitchFamily="34" charset="0"/>
              </a:rPr>
              <a:t>An absolute-return investment objective, which means that this strategy is not managed relative to an index and attempts to achieve positive total returns over a full market cycle with relatively low volatility.*</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126887970"/>
              </p:ext>
            </p:extLst>
          </p:nvPr>
        </p:nvGraphicFramePr>
        <p:xfrm>
          <a:off x="380999" y="2936802"/>
          <a:ext cx="3184465" cy="2092398"/>
        </p:xfrm>
        <a:graphic>
          <a:graphicData uri="http://schemas.openxmlformats.org/drawingml/2006/table">
            <a:tbl>
              <a:tblPr firstRow="1" bandRow="1">
                <a:tableStyleId>{5C22544A-7EE6-4342-B048-85BDC9FD1C3A}</a:tableStyleId>
              </a:tblPr>
              <a:tblGrid>
                <a:gridCol w="3184465"/>
              </a:tblGrid>
              <a:tr h="598878">
                <a:tc>
                  <a:txBody>
                    <a:bodyPr/>
                    <a:lstStyle/>
                    <a:p>
                      <a:pPr marL="0" lvl="1">
                        <a:spcAft>
                          <a:spcPts val="600"/>
                        </a:spcAft>
                      </a:pPr>
                      <a:r>
                        <a:rPr lang="en-US" sz="1400" dirty="0" smtClean="0">
                          <a:latin typeface="Calibri" pitchFamily="34" charset="0"/>
                        </a:rPr>
                        <a:t>Absolute-return investment objective</a:t>
                      </a:r>
                    </a:p>
                  </a:txBody>
                  <a:tcPr anchor="ctr">
                    <a:solidFill>
                      <a:srgbClr val="868285"/>
                    </a:solidFill>
                  </a:tcPr>
                </a:tc>
              </a:tr>
              <a:tr h="436442">
                <a:tc>
                  <a:txBody>
                    <a:bodyPr/>
                    <a:lstStyle/>
                    <a:p>
                      <a:pPr lvl="0">
                        <a:buFont typeface="Wingdings" pitchFamily="2" charset="2"/>
                        <a:buNone/>
                      </a:pPr>
                      <a:r>
                        <a:rPr lang="en-US" sz="1200" dirty="0" smtClean="0">
                          <a:solidFill>
                            <a:schemeClr val="tx1"/>
                          </a:solidFill>
                          <a:latin typeface="Calibri" pitchFamily="34" charset="0"/>
                        </a:rPr>
                        <a:t>Top-down (macro) analysis and</a:t>
                      </a:r>
                      <a:r>
                        <a:rPr lang="en-US" sz="1400" dirty="0" smtClean="0">
                          <a:solidFill>
                            <a:schemeClr val="tx1"/>
                          </a:solidFill>
                          <a:latin typeface="Calibri" pitchFamily="34" charset="0"/>
                        </a:rPr>
                        <a:t> </a:t>
                      </a:r>
                      <a:r>
                        <a:rPr lang="en-US" sz="1200" dirty="0" smtClean="0">
                          <a:solidFill>
                            <a:schemeClr val="tx1"/>
                          </a:solidFill>
                          <a:latin typeface="Calibri" pitchFamily="34" charset="0"/>
                        </a:rPr>
                        <a:t>bottom-up security selection</a:t>
                      </a:r>
                    </a:p>
                  </a:txBody>
                  <a:tcPr/>
                </a:tc>
              </a:tr>
              <a:tr h="245498">
                <a:tc>
                  <a:txBody>
                    <a:bodyPr/>
                    <a:lstStyle/>
                    <a:p>
                      <a:r>
                        <a:rPr lang="en-US" sz="1200" dirty="0" smtClean="0">
                          <a:solidFill>
                            <a:schemeClr val="tx1"/>
                          </a:solidFill>
                          <a:latin typeface="Calibri" pitchFamily="34" charset="0"/>
                        </a:rPr>
                        <a:t>Curve, credit, currency</a:t>
                      </a:r>
                      <a:endParaRPr lang="en-US" sz="1200" dirty="0"/>
                    </a:p>
                  </a:txBody>
                  <a:tcPr/>
                </a:tc>
              </a:tr>
              <a:tr h="40916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alibri" pitchFamily="34" charset="0"/>
                        </a:rPr>
                        <a:t>Long or short positions across many sectors and multiple time horizons</a:t>
                      </a:r>
                      <a:endParaRPr lang="en-US" sz="1200" dirty="0" smtClean="0">
                        <a:latin typeface="Calibri" pitchFamily="34" charset="0"/>
                      </a:endParaRPr>
                    </a:p>
                  </a:txBody>
                  <a:tcPr/>
                </a:tc>
              </a:tr>
              <a:tr h="245498">
                <a:tc>
                  <a:txBody>
                    <a:bodyPr/>
                    <a:lstStyle/>
                    <a:p>
                      <a:pPr lvl="0"/>
                      <a:r>
                        <a:rPr lang="en-US" sz="1200" dirty="0" smtClean="0">
                          <a:solidFill>
                            <a:schemeClr val="tx1"/>
                          </a:solidFill>
                          <a:latin typeface="Calibri" pitchFamily="34" charset="0"/>
                        </a:rPr>
                        <a:t>Focus on mitigating shorter-term volatility</a:t>
                      </a:r>
                    </a:p>
                  </a:txBody>
                  <a:tcPr/>
                </a:tc>
              </a:tr>
            </a:tbl>
          </a:graphicData>
        </a:graphic>
      </p:graphicFrame>
      <p:cxnSp>
        <p:nvCxnSpPr>
          <p:cNvPr id="9" name="Straight Connector 8"/>
          <p:cNvCxnSpPr/>
          <p:nvPr/>
        </p:nvCxnSpPr>
        <p:spPr>
          <a:xfrm rot="5400000" flipH="1" flipV="1">
            <a:off x="768350" y="137160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1" descr="C:\Users\mburns\AppData\Local\temp\wz286a\Manager Photos\Alternative Strategies Fund Manager Photos\VanDam, Todd.JPG"/>
          <p:cNvPicPr>
            <a:picLocks noChangeAspect="1" noChangeArrowheads="1"/>
          </p:cNvPicPr>
          <p:nvPr/>
        </p:nvPicPr>
        <p:blipFill rotWithShape="1">
          <a:blip r:embed="rId2" cstate="print">
            <a:lum bright="4000"/>
          </a:blip>
          <a:srcRect l="12667" t="2380" r="12667" b="31197"/>
          <a:stretch/>
        </p:blipFill>
        <p:spPr bwMode="auto">
          <a:xfrm>
            <a:off x="2523744" y="1600198"/>
            <a:ext cx="1027866" cy="1280160"/>
          </a:xfrm>
          <a:prstGeom prst="rect">
            <a:avLst/>
          </a:prstGeom>
          <a:noFill/>
          <a:scene3d>
            <a:camera prst="orthographicFront">
              <a:rot lat="0" lon="10800000" rev="0"/>
            </a:camera>
            <a:lightRig rig="threePt" dir="t"/>
          </a:scene3d>
        </p:spPr>
      </p:pic>
      <p:pic>
        <p:nvPicPr>
          <p:cNvPr id="11" name="Picture 2" descr="C:\Users\mburns\AppData\Local\temp\wz3ec7\Manager Photos\Alternative Strategies Fund Manager Photos\Kearns, Kevin.jpg"/>
          <p:cNvPicPr>
            <a:picLocks noChangeAspect="1" noChangeArrowheads="1"/>
          </p:cNvPicPr>
          <p:nvPr/>
        </p:nvPicPr>
        <p:blipFill>
          <a:blip r:embed="rId3" cstate="print">
            <a:lum bright="3000"/>
          </a:blip>
          <a:srcRect l="28000" t="7978" r="31000" b="15504"/>
          <a:stretch>
            <a:fillRect/>
          </a:stretch>
        </p:blipFill>
        <p:spPr bwMode="auto">
          <a:xfrm>
            <a:off x="1444752" y="1600200"/>
            <a:ext cx="1032577" cy="1280160"/>
          </a:xfrm>
          <a:prstGeom prst="rect">
            <a:avLst/>
          </a:prstGeom>
          <a:noFill/>
          <a:scene3d>
            <a:camera prst="orthographicFront">
              <a:rot lat="0" lon="10800000" rev="0"/>
            </a:camera>
            <a:lightRig rig="threePt" dir="t"/>
          </a:scene3d>
        </p:spPr>
      </p:pic>
      <p:pic>
        <p:nvPicPr>
          <p:cNvPr id="12" name="Picture 3" descr="C:\Users\mburns\AppData\Local\temp\wz69bd\Manager Photos\Alternative Strategies Fund Manager Photos\Matt Eagan.jpg"/>
          <p:cNvPicPr>
            <a:picLocks noChangeAspect="1" noChangeArrowheads="1"/>
          </p:cNvPicPr>
          <p:nvPr/>
        </p:nvPicPr>
        <p:blipFill>
          <a:blip r:embed="rId4" cstate="print"/>
          <a:srcRect l="14747" t="3498" r="16854" b="39879"/>
          <a:stretch>
            <a:fillRect/>
          </a:stretch>
        </p:blipFill>
        <p:spPr bwMode="auto">
          <a:xfrm>
            <a:off x="380999" y="1600199"/>
            <a:ext cx="1027035" cy="1280160"/>
          </a:xfrm>
          <a:prstGeom prst="rect">
            <a:avLst/>
          </a:prstGeom>
          <a:noFill/>
        </p:spPr>
      </p:pic>
    </p:spTree>
    <p:extLst>
      <p:ext uri="{BB962C8B-B14F-4D97-AF65-F5344CB8AC3E}">
        <p14:creationId xmlns:p14="http://schemas.microsoft.com/office/powerpoint/2010/main" val="403255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23</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pic>
        <p:nvPicPr>
          <p:cNvPr id="4" name="Picture 2"/>
          <p:cNvPicPr>
            <a:picLocks noChangeAspect="1" noChangeArrowheads="1"/>
          </p:cNvPicPr>
          <p:nvPr/>
        </p:nvPicPr>
        <p:blipFill rotWithShape="1">
          <a:blip r:embed="rId2" cstate="print"/>
          <a:srcRect t="44730" b="5534"/>
          <a:stretch/>
        </p:blipFill>
        <p:spPr bwMode="auto">
          <a:xfrm>
            <a:off x="838200" y="3670853"/>
            <a:ext cx="7543800" cy="2501347"/>
          </a:xfrm>
          <a:prstGeom prst="rect">
            <a:avLst/>
          </a:prstGeom>
          <a:noFill/>
          <a:ln w="9525">
            <a:noFill/>
            <a:miter lim="800000"/>
            <a:headEnd/>
            <a:tailEnd/>
          </a:ln>
        </p:spPr>
      </p:pic>
      <p:sp>
        <p:nvSpPr>
          <p:cNvPr id="5" name="TextBox 4"/>
          <p:cNvSpPr txBox="1"/>
          <p:nvPr/>
        </p:nvSpPr>
        <p:spPr>
          <a:xfrm>
            <a:off x="457200" y="1312343"/>
            <a:ext cx="8382001" cy="2345257"/>
          </a:xfrm>
          <a:prstGeom prst="rect">
            <a:avLst/>
          </a:prstGeom>
          <a:noFill/>
        </p:spPr>
        <p:txBody>
          <a:bodyPr wrap="square" rtlCol="0">
            <a:spAutoFit/>
          </a:bodyPr>
          <a:lstStyle/>
          <a:p>
            <a:pPr>
              <a:lnSpc>
                <a:spcPct val="110000"/>
              </a:lnSpc>
              <a:spcBef>
                <a:spcPts val="600"/>
              </a:spcBef>
              <a:spcAft>
                <a:spcPts val="600"/>
              </a:spcAft>
              <a:defRPr/>
            </a:pPr>
            <a:r>
              <a:rPr lang="en-US" sz="1600" b="1" cap="all" dirty="0" smtClean="0">
                <a:latin typeface="Calibri" pitchFamily="34" charset="0"/>
                <a:ea typeface="Verdana" pitchFamily="34" charset="0"/>
                <a:cs typeface="Calibri" pitchFamily="34" charset="0"/>
              </a:rPr>
              <a:t>Investment process</a:t>
            </a:r>
            <a:endParaRPr lang="en-US" sz="1600" b="1" cap="all" dirty="0">
              <a:latin typeface="Calibri" pitchFamily="34" charset="0"/>
              <a:ea typeface="Verdana" pitchFamily="34" charset="0"/>
              <a:cs typeface="Calibri" pitchFamily="34" charset="0"/>
            </a:endParaRPr>
          </a:p>
          <a:p>
            <a:pPr>
              <a:spcBef>
                <a:spcPts val="600"/>
              </a:spcBef>
            </a:pPr>
            <a:r>
              <a:rPr lang="en-US" sz="1600" cap="all" dirty="0" smtClean="0">
                <a:solidFill>
                  <a:srgbClr val="637C8A"/>
                </a:solidFill>
                <a:latin typeface="Calibri" pitchFamily="34" charset="0"/>
                <a:cs typeface="Calibri" pitchFamily="34" charset="0"/>
              </a:rPr>
              <a:t>Sector Teams</a:t>
            </a:r>
          </a:p>
          <a:p>
            <a:pPr>
              <a:spcBef>
                <a:spcPts val="600"/>
              </a:spcBef>
            </a:pPr>
            <a:r>
              <a:rPr lang="en-US" sz="1600" dirty="0" smtClean="0">
                <a:latin typeface="Calibri" pitchFamily="34" charset="0"/>
                <a:cs typeface="Calibri" pitchFamily="34" charset="0"/>
              </a:rPr>
              <a:t>Deeper perspective through the collaboration of portfolio managers, research analysts and traders.</a:t>
            </a:r>
          </a:p>
          <a:p>
            <a:endParaRPr lang="en-US" sz="800" dirty="0">
              <a:latin typeface="Calibri" pitchFamily="34" charset="0"/>
              <a:cs typeface="Calibri" pitchFamily="34" charset="0"/>
            </a:endParaRPr>
          </a:p>
          <a:p>
            <a:pPr marL="741363" lvl="1" indent="-284163">
              <a:lnSpc>
                <a:spcPct val="110000"/>
              </a:lnSpc>
              <a:spcBef>
                <a:spcPts val="0"/>
              </a:spcBef>
              <a:spcAft>
                <a:spcPts val="600"/>
              </a:spcAft>
              <a:buSzPct val="110000"/>
              <a:buFont typeface="Wingdings" pitchFamily="2" charset="2"/>
              <a:buChar char="§"/>
              <a:defRPr/>
            </a:pPr>
            <a:r>
              <a:rPr lang="en-US" sz="1400" dirty="0" smtClean="0">
                <a:latin typeface="Calibri" pitchFamily="34" charset="0"/>
                <a:ea typeface="Verdana" pitchFamily="34" charset="0"/>
                <a:cs typeface="Calibri" pitchFamily="34" charset="0"/>
              </a:rPr>
              <a:t>Develop top down and bottom-up valuation frameworks and market analysis</a:t>
            </a:r>
          </a:p>
          <a:p>
            <a:pPr marL="741363" lvl="1" indent="-284163">
              <a:lnSpc>
                <a:spcPct val="110000"/>
              </a:lnSpc>
              <a:spcBef>
                <a:spcPts val="0"/>
              </a:spcBef>
              <a:spcAft>
                <a:spcPts val="600"/>
              </a:spcAft>
              <a:buSzPct val="110000"/>
              <a:buFont typeface="Wingdings" pitchFamily="2" charset="2"/>
              <a:buChar char="§"/>
              <a:defRPr/>
            </a:pPr>
            <a:r>
              <a:rPr lang="en-US" sz="1400" dirty="0" smtClean="0">
                <a:latin typeface="Calibri" pitchFamily="34" charset="0"/>
                <a:ea typeface="Verdana" pitchFamily="34" charset="0"/>
                <a:cs typeface="Calibri" pitchFamily="34" charset="0"/>
              </a:rPr>
              <a:t>Identify where investment value may lie in various markets and/or what they view as the most attractive securities in each sector</a:t>
            </a:r>
          </a:p>
          <a:p>
            <a:pPr marL="741363" lvl="1" indent="-284163">
              <a:lnSpc>
                <a:spcPct val="110000"/>
              </a:lnSpc>
              <a:spcBef>
                <a:spcPts val="0"/>
              </a:spcBef>
              <a:spcAft>
                <a:spcPts val="600"/>
              </a:spcAft>
              <a:buSzPct val="110000"/>
              <a:buFont typeface="Wingdings" pitchFamily="2" charset="2"/>
              <a:buChar char="§"/>
              <a:defRPr/>
            </a:pPr>
            <a:r>
              <a:rPr lang="en-US" sz="1400" dirty="0" smtClean="0">
                <a:latin typeface="Calibri" pitchFamily="34" charset="0"/>
                <a:ea typeface="Verdana" pitchFamily="34" charset="0"/>
                <a:cs typeface="Calibri" pitchFamily="34" charset="0"/>
              </a:rPr>
              <a:t>Monitor and measure investment decisions</a:t>
            </a:r>
            <a:endParaRPr lang="en-US" sz="1400" dirty="0">
              <a:latin typeface="Calibri" pitchFamily="34" charset="0"/>
              <a:ea typeface="Verdana" pitchFamily="34" charset="0"/>
              <a:cs typeface="Calibri" pitchFamily="34" charset="0"/>
            </a:endParaRPr>
          </a:p>
        </p:txBody>
      </p:sp>
      <p:sp>
        <p:nvSpPr>
          <p:cNvPr id="6" name="Title 1"/>
          <p:cNvSpPr>
            <a:spLocks noGrp="1"/>
          </p:cNvSpPr>
          <p:nvPr>
            <p:ph type="title"/>
          </p:nvPr>
        </p:nvSpPr>
        <p:spPr/>
        <p:txBody>
          <a:bodyPr/>
          <a:lstStyle/>
          <a:p>
            <a:pPr>
              <a:defRPr/>
            </a:pPr>
            <a:r>
              <a:rPr lang="en-US" dirty="0" smtClean="0"/>
              <a:t>ABSOLUTE-RETURN FIXED-INCOME </a:t>
            </a:r>
            <a:r>
              <a:rPr lang="en-US" b="1" dirty="0" smtClean="0"/>
              <a:t> </a:t>
            </a:r>
            <a:r>
              <a:rPr lang="en-US" b="1" dirty="0"/>
              <a:t/>
            </a:r>
            <a:br>
              <a:rPr lang="en-US" b="1" dirty="0"/>
            </a:br>
            <a:r>
              <a:rPr lang="en-US" b="1" dirty="0"/>
              <a:t>LOOMIS SAYLES  / EAGAN, KEARNS, VANDAM</a:t>
            </a:r>
          </a:p>
        </p:txBody>
      </p:sp>
    </p:spTree>
    <p:extLst>
      <p:ext uri="{BB962C8B-B14F-4D97-AF65-F5344CB8AC3E}">
        <p14:creationId xmlns:p14="http://schemas.microsoft.com/office/powerpoint/2010/main" val="2966145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ABSOLUTE-RETURN FIXED-INCOME </a:t>
            </a:r>
            <a:r>
              <a:rPr lang="en-US" b="1" dirty="0" smtClean="0"/>
              <a:t> </a:t>
            </a:r>
            <a:r>
              <a:rPr lang="en-US" b="1" dirty="0"/>
              <a:t/>
            </a:r>
            <a:br>
              <a:rPr lang="en-US" b="1" dirty="0"/>
            </a:br>
            <a:r>
              <a:rPr lang="en-US" b="1" dirty="0"/>
              <a:t>LOOMIS SAYLES  / EAGAN, KEARNS, VANDAM</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24</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pic>
        <p:nvPicPr>
          <p:cNvPr id="4" name="Picture 2"/>
          <p:cNvPicPr>
            <a:picLocks noChangeAspect="1" noChangeArrowheads="1"/>
          </p:cNvPicPr>
          <p:nvPr/>
        </p:nvPicPr>
        <p:blipFill rotWithShape="1">
          <a:blip r:embed="rId2" cstate="print"/>
          <a:srcRect t="22518" b="6359"/>
          <a:stretch/>
        </p:blipFill>
        <p:spPr bwMode="auto">
          <a:xfrm>
            <a:off x="381000" y="1780602"/>
            <a:ext cx="8100784" cy="4010598"/>
          </a:xfrm>
          <a:prstGeom prst="rect">
            <a:avLst/>
          </a:prstGeom>
          <a:noFill/>
          <a:ln w="9525">
            <a:noFill/>
            <a:miter lim="800000"/>
            <a:headEnd/>
            <a:tailEnd/>
          </a:ln>
        </p:spPr>
      </p:pic>
      <p:sp>
        <p:nvSpPr>
          <p:cNvPr id="5" name="TextBox 4"/>
          <p:cNvSpPr txBox="1"/>
          <p:nvPr/>
        </p:nvSpPr>
        <p:spPr>
          <a:xfrm>
            <a:off x="457200" y="1313224"/>
            <a:ext cx="7282398" cy="363176"/>
          </a:xfrm>
          <a:prstGeom prst="rect">
            <a:avLst/>
          </a:prstGeom>
          <a:noFill/>
        </p:spPr>
        <p:txBody>
          <a:bodyPr wrap="square" rtlCol="0">
            <a:spAutoFit/>
          </a:bodyPr>
          <a:lstStyle/>
          <a:p>
            <a:pPr>
              <a:lnSpc>
                <a:spcPct val="110000"/>
              </a:lnSpc>
              <a:spcBef>
                <a:spcPts val="600"/>
              </a:spcBef>
              <a:spcAft>
                <a:spcPts val="600"/>
              </a:spcAft>
              <a:defRPr/>
            </a:pPr>
            <a:r>
              <a:rPr lang="en-US" sz="1600" b="1" cap="all" dirty="0">
                <a:latin typeface="Calibri" pitchFamily="34" charset="0"/>
                <a:ea typeface="Verdana" pitchFamily="34" charset="0"/>
                <a:cs typeface="Calibri" pitchFamily="34" charset="0"/>
              </a:rPr>
              <a:t>INVESTMENT PROCESS</a:t>
            </a:r>
          </a:p>
        </p:txBody>
      </p:sp>
    </p:spTree>
    <p:extLst>
      <p:ext uri="{BB962C8B-B14F-4D97-AF65-F5344CB8AC3E}">
        <p14:creationId xmlns:p14="http://schemas.microsoft.com/office/powerpoint/2010/main" val="2230626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ABSOLUTE-RETURN FIXED-INCOME </a:t>
            </a:r>
            <a:r>
              <a:rPr lang="en-US" b="1" dirty="0" smtClean="0"/>
              <a:t> </a:t>
            </a:r>
            <a:r>
              <a:rPr lang="en-US" b="1" dirty="0"/>
              <a:t/>
            </a:r>
            <a:br>
              <a:rPr lang="en-US" b="1" dirty="0"/>
            </a:br>
            <a:r>
              <a:rPr lang="en-US" b="1" dirty="0"/>
              <a:t>LOOMIS SAYLES  / EAGAN, KEARNS, VANDAM</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25</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pic>
        <p:nvPicPr>
          <p:cNvPr id="4" name="Picture 2"/>
          <p:cNvPicPr>
            <a:picLocks noChangeAspect="1" noChangeArrowheads="1"/>
          </p:cNvPicPr>
          <p:nvPr/>
        </p:nvPicPr>
        <p:blipFill rotWithShape="1">
          <a:blip r:embed="rId2" cstate="print"/>
          <a:srcRect t="33924" b="-2"/>
          <a:stretch/>
        </p:blipFill>
        <p:spPr bwMode="auto">
          <a:xfrm>
            <a:off x="809625" y="2286000"/>
            <a:ext cx="7877175" cy="3181557"/>
          </a:xfrm>
          <a:prstGeom prst="rect">
            <a:avLst/>
          </a:prstGeom>
          <a:noFill/>
          <a:ln w="9525">
            <a:noFill/>
            <a:miter lim="800000"/>
            <a:headEnd/>
            <a:tailEnd/>
          </a:ln>
        </p:spPr>
      </p:pic>
      <p:sp>
        <p:nvSpPr>
          <p:cNvPr id="5" name="TextBox 4"/>
          <p:cNvSpPr txBox="1"/>
          <p:nvPr/>
        </p:nvSpPr>
        <p:spPr>
          <a:xfrm>
            <a:off x="457201" y="1315953"/>
            <a:ext cx="7467599" cy="665247"/>
          </a:xfrm>
          <a:prstGeom prst="rect">
            <a:avLst/>
          </a:prstGeom>
          <a:noFill/>
        </p:spPr>
        <p:txBody>
          <a:bodyPr wrap="square" rtlCol="0">
            <a:spAutoFit/>
          </a:bodyPr>
          <a:lstStyle/>
          <a:p>
            <a:pPr>
              <a:lnSpc>
                <a:spcPct val="110000"/>
              </a:lnSpc>
              <a:spcBef>
                <a:spcPts val="600"/>
              </a:spcBef>
              <a:spcAft>
                <a:spcPts val="600"/>
              </a:spcAft>
              <a:defRPr/>
            </a:pPr>
            <a:r>
              <a:rPr lang="en-US" sz="1600" b="1" cap="all" dirty="0" smtClean="0">
                <a:latin typeface="Calibri" pitchFamily="34" charset="0"/>
                <a:ea typeface="Verdana" pitchFamily="34" charset="0"/>
                <a:cs typeface="Calibri" pitchFamily="34" charset="0"/>
              </a:rPr>
              <a:t>PROCESS OF Risk management</a:t>
            </a:r>
          </a:p>
          <a:p>
            <a:pPr marL="741363" lvl="1" indent="-284163">
              <a:lnSpc>
                <a:spcPct val="110000"/>
              </a:lnSpc>
              <a:spcBef>
                <a:spcPts val="0"/>
              </a:spcBef>
              <a:spcAft>
                <a:spcPts val="600"/>
              </a:spcAft>
              <a:buSzPct val="110000"/>
              <a:buFont typeface="Wingdings" pitchFamily="2" charset="2"/>
              <a:buChar char="§"/>
              <a:defRPr/>
            </a:pPr>
            <a:r>
              <a:rPr lang="en-US" sz="1400" dirty="0" smtClean="0">
                <a:latin typeface="Calibri" pitchFamily="34" charset="0"/>
                <a:ea typeface="Verdana" pitchFamily="34" charset="0"/>
                <a:cs typeface="Calibri" pitchFamily="34" charset="0"/>
              </a:rPr>
              <a:t>Analyze </a:t>
            </a:r>
            <a:r>
              <a:rPr lang="en-US" sz="1400" dirty="0">
                <a:latin typeface="Calibri" pitchFamily="34" charset="0"/>
                <a:ea typeface="Verdana" pitchFamily="34" charset="0"/>
                <a:cs typeface="Calibri" pitchFamily="34" charset="0"/>
              </a:rPr>
              <a:t>risks in seeking to achieve attractive risk/return profile in up and down markets. </a:t>
            </a:r>
          </a:p>
        </p:txBody>
      </p:sp>
    </p:spTree>
    <p:extLst>
      <p:ext uri="{BB962C8B-B14F-4D97-AF65-F5344CB8AC3E}">
        <p14:creationId xmlns:p14="http://schemas.microsoft.com/office/powerpoint/2010/main" val="209959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LONG-SHORT EQUITY</a:t>
            </a:r>
            <a:r>
              <a:rPr lang="en-US" b="1" dirty="0"/>
              <a:t/>
            </a:r>
            <a:br>
              <a:rPr lang="en-US" b="1" dirty="0"/>
            </a:br>
            <a:r>
              <a:rPr lang="en-US" b="1" dirty="0"/>
              <a:t>PASSPORT CAPITAL / </a:t>
            </a:r>
            <a:r>
              <a:rPr lang="en-US" b="1" dirty="0" smtClean="0"/>
              <a:t>BURBANK</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26</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68162459"/>
              </p:ext>
            </p:extLst>
          </p:nvPr>
        </p:nvGraphicFramePr>
        <p:xfrm>
          <a:off x="457200" y="3276600"/>
          <a:ext cx="2971800" cy="2461897"/>
        </p:xfrm>
        <a:graphic>
          <a:graphicData uri="http://schemas.openxmlformats.org/drawingml/2006/table">
            <a:tbl>
              <a:tblPr firstRow="1" bandRow="1">
                <a:tableStyleId>{5C22544A-7EE6-4342-B048-85BDC9FD1C3A}</a:tableStyleId>
              </a:tblPr>
              <a:tblGrid>
                <a:gridCol w="2971800"/>
              </a:tblGrid>
              <a:tr h="320295">
                <a:tc>
                  <a:txBody>
                    <a:bodyPr/>
                    <a:lstStyle/>
                    <a:p>
                      <a:pPr marL="0" lvl="1">
                        <a:spcAft>
                          <a:spcPts val="600"/>
                        </a:spcAft>
                      </a:pPr>
                      <a:r>
                        <a:rPr lang="en-US" sz="1400" dirty="0" smtClean="0">
                          <a:solidFill>
                            <a:schemeClr val="bg1"/>
                          </a:solidFill>
                          <a:latin typeface="Calibri" pitchFamily="34" charset="0"/>
                        </a:rPr>
                        <a:t>Long-Short Equity</a:t>
                      </a:r>
                    </a:p>
                  </a:txBody>
                  <a:tcPr anchor="ctr">
                    <a:solidFill>
                      <a:schemeClr val="accent4">
                        <a:lumMod val="75000"/>
                        <a:lumOff val="25000"/>
                      </a:schemeClr>
                    </a:solidFill>
                  </a:tcPr>
                </a:tc>
              </a:tr>
              <a:tr h="822705">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dirty="0" smtClean="0">
                          <a:latin typeface="Calibri" panose="020F0502020204030204" pitchFamily="34" charset="0"/>
                          <a:cs typeface="Calibri" panose="020F0502020204030204" pitchFamily="34" charset="0"/>
                        </a:rPr>
                        <a:t>Seeks to achieve superior risk-adjusted returns through a combination of macroeconomic analysis, fundamental research, and quantitative tools</a:t>
                      </a:r>
                    </a:p>
                  </a:txBody>
                  <a:tcPr/>
                </a:tc>
              </a:tr>
              <a:tr h="838200">
                <a:tc>
                  <a:txBody>
                    <a:bodyPr/>
                    <a:lstStyle/>
                    <a:p>
                      <a:pPr lvl="0">
                        <a:buFont typeface="Wingdings" pitchFamily="2" charset="2"/>
                        <a:buNone/>
                      </a:pPr>
                      <a:r>
                        <a:rPr lang="en-US" sz="1200" dirty="0" smtClean="0">
                          <a:latin typeface="Calibri" panose="020F0502020204030204" pitchFamily="34" charset="0"/>
                          <a:cs typeface="Calibri" panose="020F0502020204030204" pitchFamily="34" charset="0"/>
                        </a:rPr>
                        <a:t>Identify durable, secular changes not reflected in asset prices, and </a:t>
                      </a:r>
                      <a:r>
                        <a:rPr lang="en-US" sz="1200" baseline="0" dirty="0" smtClean="0">
                          <a:latin typeface="Calibri" panose="020F0502020204030204" pitchFamily="34" charset="0"/>
                          <a:cs typeface="Calibri" panose="020F0502020204030204" pitchFamily="34" charset="0"/>
                        </a:rPr>
                        <a:t>asymmetric means of expressing macro and fundamental investment views, both long and short</a:t>
                      </a:r>
                      <a:endParaRPr lang="en-US" sz="1200" dirty="0" smtClean="0">
                        <a:latin typeface="Calibri" panose="020F0502020204030204" pitchFamily="34" charset="0"/>
                        <a:cs typeface="Calibri" panose="020F0502020204030204" pitchFamily="34" charset="0"/>
                      </a:endParaRPr>
                    </a:p>
                  </a:txBody>
                  <a:tcPr/>
                </a:tc>
              </a:tr>
              <a:tr h="4804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Calibri" panose="020F0502020204030204" pitchFamily="34" charset="0"/>
                          <a:cs typeface="Calibri" panose="020F0502020204030204" pitchFamily="34" charset="0"/>
                        </a:rPr>
                        <a:t>Risk management is a primary focus, both qualitative and quantitative</a:t>
                      </a:r>
                    </a:p>
                  </a:txBody>
                  <a:tcPr/>
                </a:tc>
              </a:tr>
            </a:tbl>
          </a:graphicData>
        </a:graphic>
      </p:graphicFrame>
      <p:pic>
        <p:nvPicPr>
          <p:cNvPr id="6" name="Picture 5"/>
          <p:cNvPicPr>
            <a:picLocks noChangeAspect="1"/>
          </p:cNvPicPr>
          <p:nvPr/>
        </p:nvPicPr>
        <p:blipFill rotWithShape="1">
          <a:blip r:embed="rId2"/>
          <a:srcRect l="4937" r="3559" b="1176"/>
          <a:stretch/>
        </p:blipFill>
        <p:spPr>
          <a:xfrm>
            <a:off x="457200" y="1527295"/>
            <a:ext cx="1376875" cy="1645920"/>
          </a:xfrm>
          <a:prstGeom prst="rect">
            <a:avLst/>
          </a:prstGeom>
        </p:spPr>
      </p:pic>
      <p:pic>
        <p:nvPicPr>
          <p:cNvPr id="8" name="Picture 7"/>
          <p:cNvPicPr>
            <a:picLocks noChangeAspect="1"/>
          </p:cNvPicPr>
          <p:nvPr/>
        </p:nvPicPr>
        <p:blipFill>
          <a:blip r:embed="rId3"/>
          <a:stretch>
            <a:fillRect/>
          </a:stretch>
        </p:blipFill>
        <p:spPr>
          <a:xfrm>
            <a:off x="3718117" y="1527295"/>
            <a:ext cx="5121084" cy="3968840"/>
          </a:xfrm>
          <a:prstGeom prst="rect">
            <a:avLst/>
          </a:prstGeom>
        </p:spPr>
      </p:pic>
      <p:pic>
        <p:nvPicPr>
          <p:cNvPr id="7" name="Picture 6" descr="smallerchecks.jpg"/>
          <p:cNvPicPr>
            <a:picLocks noChangeAspect="1"/>
          </p:cNvPicPr>
          <p:nvPr/>
        </p:nvPicPr>
        <p:blipFill rotWithShape="1">
          <a:blip r:embed="rId4" cstate="print">
            <a:extLst>
              <a:ext uri="{28A0092B-C50C-407E-A947-70E740481C1C}">
                <a14:useLocalDpi xmlns:a14="http://schemas.microsoft.com/office/drawing/2010/main" val="0"/>
              </a:ext>
            </a:extLst>
          </a:blip>
          <a:srcRect r="19231"/>
          <a:stretch/>
        </p:blipFill>
        <p:spPr>
          <a:xfrm>
            <a:off x="2048553" y="1527295"/>
            <a:ext cx="1376875" cy="1645920"/>
          </a:xfrm>
          <a:prstGeom prst="rect">
            <a:avLst/>
          </a:prstGeom>
        </p:spPr>
      </p:pic>
    </p:spTree>
    <p:extLst>
      <p:ext uri="{BB962C8B-B14F-4D97-AF65-F5344CB8AC3E}">
        <p14:creationId xmlns:p14="http://schemas.microsoft.com/office/powerpoint/2010/main" val="3142526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LONG-SHORT EQUITY</a:t>
            </a:r>
            <a:r>
              <a:rPr lang="en-US" b="1" dirty="0"/>
              <a:t/>
            </a:r>
            <a:br>
              <a:rPr lang="en-US" b="1" dirty="0"/>
            </a:br>
            <a:r>
              <a:rPr lang="en-US" b="1" dirty="0"/>
              <a:t>PASSPORT CAPITAL / </a:t>
            </a:r>
            <a:r>
              <a:rPr lang="en-US" b="1" dirty="0" smtClean="0"/>
              <a:t>BURBANK</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27</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Content Placeholder 4"/>
          <p:cNvSpPr txBox="1">
            <a:spLocks/>
          </p:cNvSpPr>
          <p:nvPr/>
        </p:nvSpPr>
        <p:spPr bwMode="auto">
          <a:xfrm>
            <a:off x="381002" y="1447800"/>
            <a:ext cx="8458199"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700">
                <a:solidFill>
                  <a:schemeClr val="tx1"/>
                </a:solidFill>
                <a:latin typeface="Calibri"/>
                <a:ea typeface="+mn-ea"/>
                <a:cs typeface="Calibri"/>
              </a:defRPr>
            </a:lvl1pPr>
            <a:lvl2pPr marL="742950" indent="-285750" algn="l" rtl="0" eaLnBrk="1" fontAlgn="base" hangingPunct="1">
              <a:spcBef>
                <a:spcPct val="20000"/>
              </a:spcBef>
              <a:spcAft>
                <a:spcPct val="0"/>
              </a:spcAft>
              <a:buClrTx/>
              <a:buFont typeface="Arial" pitchFamily="34" charset="0"/>
              <a:buChar char="•"/>
              <a:defRPr sz="1600">
                <a:solidFill>
                  <a:schemeClr val="tx1"/>
                </a:solidFill>
                <a:latin typeface="Calibri"/>
                <a:cs typeface="Calibri"/>
              </a:defRPr>
            </a:lvl2pPr>
            <a:lvl3pPr marL="1143000" indent="-228600" algn="l" rtl="0" eaLnBrk="1" fontAlgn="base" hangingPunct="1">
              <a:spcBef>
                <a:spcPct val="20000"/>
              </a:spcBef>
              <a:spcAft>
                <a:spcPct val="0"/>
              </a:spcAft>
              <a:buClrTx/>
              <a:buFont typeface="Arial" pitchFamily="34" charset="0"/>
              <a:buChar char="•"/>
              <a:defRPr sz="1500">
                <a:solidFill>
                  <a:schemeClr val="tx1"/>
                </a:solidFill>
                <a:latin typeface="Calibri"/>
                <a:cs typeface="Calibri"/>
              </a:defRPr>
            </a:lvl3pPr>
            <a:lvl4pPr marL="1600200" indent="-228600" algn="l" rtl="0" eaLnBrk="1" fontAlgn="base" hangingPunct="1">
              <a:spcBef>
                <a:spcPct val="20000"/>
              </a:spcBef>
              <a:spcAft>
                <a:spcPct val="0"/>
              </a:spcAft>
              <a:buClrTx/>
              <a:buFont typeface="Arial" pitchFamily="34" charset="0"/>
              <a:buChar char="•"/>
              <a:defRPr sz="1400">
                <a:solidFill>
                  <a:schemeClr val="tx1"/>
                </a:solidFill>
                <a:latin typeface="Calibri"/>
                <a:cs typeface="Calibri"/>
              </a:defRPr>
            </a:lvl4pPr>
            <a:lvl5pPr marL="2057400" indent="-228600" algn="l" rtl="0" eaLnBrk="1" fontAlgn="base" hangingPunct="1">
              <a:spcBef>
                <a:spcPct val="20000"/>
              </a:spcBef>
              <a:spcAft>
                <a:spcPct val="0"/>
              </a:spcAft>
              <a:buClr>
                <a:schemeClr val="bg2"/>
              </a:buClr>
              <a:buFont typeface="Arial" charset="0"/>
              <a:buNone/>
              <a:defRPr sz="2000">
                <a:solidFill>
                  <a:schemeClr val="tx1"/>
                </a:solidFill>
                <a:latin typeface="Calibri"/>
                <a:cs typeface="Calibri"/>
              </a:defRPr>
            </a:lvl5pPr>
            <a:lvl6pPr marL="25146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9pPr>
          </a:lstStyle>
          <a:p>
            <a:pPr marL="457200" lvl="1" indent="0">
              <a:lnSpc>
                <a:spcPct val="110000"/>
              </a:lnSpc>
              <a:buNone/>
              <a:defRPr/>
            </a:pPr>
            <a:endParaRPr lang="en-US" b="1" kern="0" dirty="0">
              <a:latin typeface="Calibri" pitchFamily="34" charset="0"/>
              <a:cs typeface="Calibri" pitchFamily="34" charset="0"/>
            </a:endParaRPr>
          </a:p>
          <a:p>
            <a:pPr marL="57150" lvl="1" indent="0">
              <a:lnSpc>
                <a:spcPct val="110000"/>
              </a:lnSpc>
              <a:buNone/>
              <a:defRPr/>
            </a:pPr>
            <a:r>
              <a:rPr lang="en-US" kern="0" dirty="0" smtClean="0">
                <a:latin typeface="Calibri" pitchFamily="34" charset="0"/>
                <a:cs typeface="Calibri" pitchFamily="34" charset="0"/>
              </a:rPr>
              <a:t>Passport believes:</a:t>
            </a:r>
          </a:p>
          <a:p>
            <a:pPr marL="741363" lvl="1" indent="-284163">
              <a:lnSpc>
                <a:spcPct val="110000"/>
              </a:lnSpc>
              <a:defRPr/>
            </a:pPr>
            <a:r>
              <a:rPr lang="en-US" kern="0" dirty="0">
                <a:latin typeface="Calibri" pitchFamily="34" charset="0"/>
                <a:cs typeface="Calibri" pitchFamily="34" charset="0"/>
              </a:rPr>
              <a:t>Global markets do a poor job of discounting important, secular changes that unfold over long periods of time.</a:t>
            </a:r>
          </a:p>
          <a:p>
            <a:pPr marL="741363" lvl="1" indent="-284163">
              <a:lnSpc>
                <a:spcPct val="110000"/>
              </a:lnSpc>
              <a:defRPr/>
            </a:pPr>
            <a:r>
              <a:rPr lang="en-US" kern="0" dirty="0">
                <a:latin typeface="Calibri" pitchFamily="34" charset="0"/>
                <a:cs typeface="Calibri" pitchFamily="34" charset="0"/>
              </a:rPr>
              <a:t>By identifying these changes on a global basis, they seek to focus their research on the most compelling sectors and regions for investment.</a:t>
            </a:r>
          </a:p>
          <a:p>
            <a:pPr marL="741363" lvl="1" indent="-284163">
              <a:lnSpc>
                <a:spcPct val="110000"/>
              </a:lnSpc>
              <a:defRPr/>
            </a:pPr>
            <a:r>
              <a:rPr lang="en-US" dirty="0"/>
              <a:t>Through deep, fundamental research, they attempt to identify attractive opportunities to generate alpha.</a:t>
            </a:r>
          </a:p>
          <a:p>
            <a:pPr marL="741363" lvl="1" indent="-284163">
              <a:lnSpc>
                <a:spcPct val="110000"/>
              </a:lnSpc>
              <a:defRPr/>
            </a:pPr>
            <a:r>
              <a:rPr lang="en-US" kern="0" dirty="0">
                <a:latin typeface="Calibri" pitchFamily="34" charset="0"/>
                <a:cs typeface="Calibri" pitchFamily="34" charset="0"/>
              </a:rPr>
              <a:t>A rigorous, quantitative approach to portfolio construction and risk management is essential to creating portfolios that aim to achieve certain risk-adjusted return objectives. </a:t>
            </a:r>
          </a:p>
        </p:txBody>
      </p:sp>
      <p:sp>
        <p:nvSpPr>
          <p:cNvPr id="5" name="TextBox 4"/>
          <p:cNvSpPr txBox="1"/>
          <p:nvPr/>
        </p:nvSpPr>
        <p:spPr>
          <a:xfrm>
            <a:off x="457200" y="1313224"/>
            <a:ext cx="7282398" cy="363176"/>
          </a:xfrm>
          <a:prstGeom prst="rect">
            <a:avLst/>
          </a:prstGeom>
          <a:noFill/>
        </p:spPr>
        <p:txBody>
          <a:bodyPr wrap="square" rtlCol="0">
            <a:spAutoFit/>
          </a:bodyPr>
          <a:lstStyle/>
          <a:p>
            <a:pPr>
              <a:lnSpc>
                <a:spcPct val="110000"/>
              </a:lnSpc>
              <a:spcBef>
                <a:spcPts val="600"/>
              </a:spcBef>
              <a:spcAft>
                <a:spcPts val="600"/>
              </a:spcAft>
              <a:defRPr/>
            </a:pPr>
            <a:r>
              <a:rPr lang="en-US" sz="1600" b="1" cap="all" dirty="0">
                <a:latin typeface="Calibri" pitchFamily="34" charset="0"/>
                <a:ea typeface="Verdana" pitchFamily="34" charset="0"/>
                <a:cs typeface="Calibri" pitchFamily="34" charset="0"/>
              </a:rPr>
              <a:t>INVESTMENT </a:t>
            </a:r>
            <a:r>
              <a:rPr lang="en-US" sz="1600" b="1" cap="all" dirty="0" smtClean="0">
                <a:latin typeface="Calibri" pitchFamily="34" charset="0"/>
                <a:ea typeface="Verdana" pitchFamily="34" charset="0"/>
                <a:cs typeface="Calibri" pitchFamily="34" charset="0"/>
              </a:rPr>
              <a:t>PHILOSOPHY</a:t>
            </a:r>
            <a:endParaRPr lang="en-US" sz="1600" b="1" cap="all" dirty="0">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1928226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LONG-SHORT EQUITY</a:t>
            </a:r>
            <a:r>
              <a:rPr lang="en-US" b="1" dirty="0"/>
              <a:t/>
            </a:r>
            <a:br>
              <a:rPr lang="en-US" b="1" dirty="0"/>
            </a:br>
            <a:r>
              <a:rPr lang="en-US" b="1" dirty="0"/>
              <a:t>PASSPORT CAPITAL / </a:t>
            </a:r>
            <a:r>
              <a:rPr lang="en-US" b="1" dirty="0" smtClean="0"/>
              <a:t>BURBANK</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28</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pic>
        <p:nvPicPr>
          <p:cNvPr id="6" name="Picture 5"/>
          <p:cNvPicPr>
            <a:picLocks noChangeAspect="1"/>
          </p:cNvPicPr>
          <p:nvPr/>
        </p:nvPicPr>
        <p:blipFill>
          <a:blip r:embed="rId2"/>
          <a:stretch>
            <a:fillRect/>
          </a:stretch>
        </p:blipFill>
        <p:spPr>
          <a:xfrm>
            <a:off x="381001" y="1752600"/>
            <a:ext cx="4047619" cy="3838095"/>
          </a:xfrm>
          <a:prstGeom prst="rect">
            <a:avLst/>
          </a:prstGeom>
        </p:spPr>
      </p:pic>
      <p:sp>
        <p:nvSpPr>
          <p:cNvPr id="7" name="TextBox 6"/>
          <p:cNvSpPr txBox="1"/>
          <p:nvPr/>
        </p:nvSpPr>
        <p:spPr>
          <a:xfrm>
            <a:off x="4724400" y="2209800"/>
            <a:ext cx="3810000" cy="2332946"/>
          </a:xfrm>
          <a:prstGeom prst="rect">
            <a:avLst/>
          </a:prstGeom>
          <a:noFill/>
        </p:spPr>
        <p:txBody>
          <a:bodyPr wrap="square" rtlCol="0">
            <a:spAutoFit/>
          </a:bodyPr>
          <a:lstStyle/>
          <a:p>
            <a:r>
              <a:rPr lang="en-US" sz="1600" dirty="0" smtClean="0">
                <a:latin typeface="Calibri" panose="020F0502020204030204" pitchFamily="34" charset="0"/>
              </a:rPr>
              <a:t>Objectives:</a:t>
            </a:r>
          </a:p>
          <a:p>
            <a:pPr marL="284163" lvl="1" indent="-284163">
              <a:lnSpc>
                <a:spcPct val="110000"/>
              </a:lnSpc>
              <a:spcBef>
                <a:spcPct val="20000"/>
              </a:spcBef>
              <a:buFont typeface="Arial" pitchFamily="34" charset="0"/>
              <a:buChar char="•"/>
              <a:defRPr/>
            </a:pPr>
            <a:r>
              <a:rPr lang="en-US" sz="1600" kern="0" dirty="0">
                <a:latin typeface="Calibri" pitchFamily="34" charset="0"/>
                <a:cs typeface="Calibri" pitchFamily="34" charset="0"/>
              </a:rPr>
              <a:t>To construct portfolios that aim to deliver superior returns within strategy-specific risk management and liquidity targets.</a:t>
            </a:r>
          </a:p>
          <a:p>
            <a:pPr marL="284163" lvl="1" indent="-284163">
              <a:lnSpc>
                <a:spcPct val="110000"/>
              </a:lnSpc>
              <a:spcBef>
                <a:spcPct val="20000"/>
              </a:spcBef>
              <a:buFont typeface="Arial" pitchFamily="34" charset="0"/>
              <a:buChar char="•"/>
              <a:defRPr/>
            </a:pPr>
            <a:r>
              <a:rPr lang="en-US" sz="1600" kern="0" dirty="0">
                <a:latin typeface="Calibri" pitchFamily="34" charset="0"/>
                <a:cs typeface="Calibri" pitchFamily="34" charset="0"/>
              </a:rPr>
              <a:t>To identify the most asymmetric means of expressing Passport’s macro and fundamental views. </a:t>
            </a:r>
          </a:p>
        </p:txBody>
      </p:sp>
      <p:sp>
        <p:nvSpPr>
          <p:cNvPr id="8" name="TextBox 7"/>
          <p:cNvSpPr txBox="1"/>
          <p:nvPr/>
        </p:nvSpPr>
        <p:spPr>
          <a:xfrm>
            <a:off x="457200" y="1313224"/>
            <a:ext cx="7282398" cy="363176"/>
          </a:xfrm>
          <a:prstGeom prst="rect">
            <a:avLst/>
          </a:prstGeom>
          <a:noFill/>
        </p:spPr>
        <p:txBody>
          <a:bodyPr wrap="square" rtlCol="0">
            <a:spAutoFit/>
          </a:bodyPr>
          <a:lstStyle/>
          <a:p>
            <a:pPr>
              <a:lnSpc>
                <a:spcPct val="110000"/>
              </a:lnSpc>
              <a:spcBef>
                <a:spcPts val="600"/>
              </a:spcBef>
              <a:spcAft>
                <a:spcPts val="600"/>
              </a:spcAft>
              <a:defRPr/>
            </a:pPr>
            <a:r>
              <a:rPr lang="en-US" sz="1600" b="1" cap="all" dirty="0">
                <a:latin typeface="Calibri" pitchFamily="34" charset="0"/>
                <a:ea typeface="Verdana" pitchFamily="34" charset="0"/>
                <a:cs typeface="Calibri" pitchFamily="34" charset="0"/>
              </a:rPr>
              <a:t>INVESTMENT </a:t>
            </a:r>
            <a:r>
              <a:rPr lang="en-US" sz="1600" b="1" cap="all" dirty="0" smtClean="0">
                <a:latin typeface="Calibri" pitchFamily="34" charset="0"/>
                <a:ea typeface="Verdana" pitchFamily="34" charset="0"/>
                <a:cs typeface="Calibri" pitchFamily="34" charset="0"/>
              </a:rPr>
              <a:t>PROCESS</a:t>
            </a:r>
            <a:endParaRPr lang="en-US" sz="1600" b="1" cap="all" dirty="0">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2162395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ARBITRAGE &amp; EVENT DRIVEN STRATEGY </a:t>
            </a:r>
            <a:br>
              <a:rPr lang="en-US" dirty="0"/>
            </a:br>
            <a:r>
              <a:rPr lang="en-US" b="1" dirty="0"/>
              <a:t>WATER ISLAND / ORRICO, MUNN, LOPRETE, </a:t>
            </a:r>
            <a:r>
              <a:rPr lang="en-US" b="1" dirty="0" smtClean="0"/>
              <a:t>FOLTYNOWICZ</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29</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Rectangle 3"/>
          <p:cNvSpPr/>
          <p:nvPr/>
        </p:nvSpPr>
        <p:spPr>
          <a:xfrm>
            <a:off x="3505200" y="1524000"/>
            <a:ext cx="5410200" cy="3916970"/>
          </a:xfrm>
          <a:prstGeom prst="rect">
            <a:avLst/>
          </a:prstGeom>
        </p:spPr>
        <p:txBody>
          <a:bodyPr wrap="square">
            <a:spAutoFit/>
          </a:bodyPr>
          <a:lstStyle/>
          <a:p>
            <a:pPr marL="231775" indent="-231775">
              <a:lnSpc>
                <a:spcPct val="105000"/>
              </a:lnSpc>
              <a:spcBef>
                <a:spcPts val="420"/>
              </a:spcBef>
              <a:buFont typeface="Arial" pitchFamily="34" charset="0"/>
              <a:buChar char="•"/>
            </a:pPr>
            <a:r>
              <a:rPr lang="en-US" sz="1400" dirty="0" smtClean="0">
                <a:latin typeface="Calibri" pitchFamily="34" charset="0"/>
                <a:ea typeface="Verdana" pitchFamily="34" charset="0"/>
                <a:cs typeface="Verdana" pitchFamily="34" charset="0"/>
              </a:rPr>
              <a:t>Seek long-term returns of at least mid-single digits with low correlations to equity and bond markets, low volatility, and low risk of permanent capital loss</a:t>
            </a:r>
          </a:p>
          <a:p>
            <a:pPr marL="231775" indent="-231775">
              <a:lnSpc>
                <a:spcPct val="105000"/>
              </a:lnSpc>
              <a:spcBef>
                <a:spcPts val="420"/>
              </a:spcBef>
              <a:buFont typeface="Arial" pitchFamily="34" charset="0"/>
              <a:buChar char="•"/>
            </a:pPr>
            <a:r>
              <a:rPr lang="en-US" sz="1400" dirty="0" smtClean="0">
                <a:latin typeface="Calibri" pitchFamily="34" charset="0"/>
                <a:ea typeface="Verdana" pitchFamily="34" charset="0"/>
                <a:cs typeface="Verdana" pitchFamily="34" charset="0"/>
              </a:rPr>
              <a:t>Focus on merger arbitrage, using both equities and bonds or a combination of the two, depending on the team’s assessment of risk-adjusted return potential</a:t>
            </a:r>
          </a:p>
          <a:p>
            <a:pPr marL="231775" indent="-231775">
              <a:lnSpc>
                <a:spcPct val="105000"/>
              </a:lnSpc>
              <a:spcBef>
                <a:spcPts val="420"/>
              </a:spcBef>
              <a:buFont typeface="Arial" pitchFamily="34" charset="0"/>
              <a:buChar char="•"/>
            </a:pPr>
            <a:r>
              <a:rPr lang="en-US" sz="1400" dirty="0" smtClean="0">
                <a:latin typeface="Calibri" panose="020F0502020204030204" pitchFamily="34" charset="0"/>
                <a:ea typeface="Verdana" pitchFamily="34" charset="0"/>
                <a:cs typeface="Calibri" panose="020F0502020204030204" pitchFamily="34" charset="0"/>
              </a:rPr>
              <a:t>Create a portfolio that represents the firm’s highest-conviction merger arbitrage deals based on their assessment of risk-adjusted return potential, with much higher weight to what they believe are the most attractive deals</a:t>
            </a:r>
          </a:p>
          <a:p>
            <a:pPr marL="231775" indent="-231775">
              <a:lnSpc>
                <a:spcPct val="105000"/>
              </a:lnSpc>
              <a:spcBef>
                <a:spcPts val="420"/>
              </a:spcBef>
              <a:buFont typeface="Arial" pitchFamily="34" charset="0"/>
              <a:buChar char="•"/>
            </a:pPr>
            <a:r>
              <a:rPr lang="en-US" sz="1400" dirty="0" smtClean="0">
                <a:latin typeface="Calibri" panose="020F0502020204030204" pitchFamily="34" charset="0"/>
                <a:cs typeface="Calibri" panose="020F0502020204030204" pitchFamily="34" charset="0"/>
              </a:rPr>
              <a:t>Also </a:t>
            </a:r>
            <a:r>
              <a:rPr lang="en-US" sz="1400" dirty="0">
                <a:latin typeface="Calibri" panose="020F0502020204030204" pitchFamily="34" charset="0"/>
                <a:cs typeface="Calibri" panose="020F0502020204030204" pitchFamily="34" charset="0"/>
              </a:rPr>
              <a:t>invest in credit and equity “special situations” (restructurings, refinancing, spin-offs, etc.) that offer what they believe are attractive payoffs with limited risk.</a:t>
            </a:r>
          </a:p>
          <a:p>
            <a:pPr marL="231775" indent="-231775">
              <a:lnSpc>
                <a:spcPct val="105000"/>
              </a:lnSpc>
              <a:spcBef>
                <a:spcPts val="420"/>
              </a:spcBef>
              <a:buFont typeface="Arial" pitchFamily="34" charset="0"/>
              <a:buChar char="•"/>
            </a:pPr>
            <a:r>
              <a:rPr lang="en-US" sz="1400" dirty="0" smtClean="0">
                <a:latin typeface="Calibri" pitchFamily="34" charset="0"/>
                <a:ea typeface="Verdana" pitchFamily="34" charset="0"/>
                <a:cs typeface="Verdana" pitchFamily="34" charset="0"/>
              </a:rPr>
              <a:t>Use leverage to a limited extent, but will manage to the same risk guidelines (maximum 1% downside per portfolio level position) including the leverage</a:t>
            </a:r>
          </a:p>
        </p:txBody>
      </p:sp>
      <p:graphicFrame>
        <p:nvGraphicFramePr>
          <p:cNvPr id="5" name="Table 4"/>
          <p:cNvGraphicFramePr>
            <a:graphicFrameLocks noGrp="1"/>
          </p:cNvGraphicFramePr>
          <p:nvPr>
            <p:extLst>
              <p:ext uri="{D42A27DB-BD31-4B8C-83A1-F6EECF244321}">
                <p14:modId xmlns:p14="http://schemas.microsoft.com/office/powerpoint/2010/main" val="2393564201"/>
              </p:ext>
            </p:extLst>
          </p:nvPr>
        </p:nvGraphicFramePr>
        <p:xfrm>
          <a:off x="381000" y="4114800"/>
          <a:ext cx="2825750" cy="1524000"/>
        </p:xfrm>
        <a:graphic>
          <a:graphicData uri="http://schemas.openxmlformats.org/drawingml/2006/table">
            <a:tbl>
              <a:tblPr firstRow="1" bandRow="1">
                <a:tableStyleId>{5C22544A-7EE6-4342-B048-85BDC9FD1C3A}</a:tableStyleId>
              </a:tblPr>
              <a:tblGrid>
                <a:gridCol w="2825750"/>
              </a:tblGrid>
              <a:tr h="6096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400" baseline="0" dirty="0" smtClean="0">
                          <a:latin typeface="Calibri" pitchFamily="34" charset="0"/>
                        </a:rPr>
                        <a:t>Merger arbitrage and other event driven special situations</a:t>
                      </a:r>
                      <a:endParaRPr lang="en-US" sz="1400" dirty="0" smtClean="0">
                        <a:latin typeface="Calibri" pitchFamily="34" charset="0"/>
                      </a:endParaRPr>
                    </a:p>
                  </a:txBody>
                  <a:tcPr anchor="ctr">
                    <a:solidFill>
                      <a:srgbClr val="9D9D9D"/>
                    </a:solidFill>
                  </a:tcPr>
                </a:tc>
              </a:tr>
              <a:tr h="304800">
                <a:tc>
                  <a:txBody>
                    <a:bodyPr/>
                    <a:lstStyle/>
                    <a:p>
                      <a:pPr lvl="0"/>
                      <a:r>
                        <a:rPr lang="en-US" sz="1200" dirty="0" smtClean="0">
                          <a:solidFill>
                            <a:srgbClr val="000000"/>
                          </a:solidFill>
                          <a:latin typeface="Calibri" pitchFamily="34" charset="0"/>
                        </a:rPr>
                        <a:t>Global focus across capital structure</a:t>
                      </a:r>
                    </a:p>
                  </a:txBody>
                  <a:tcPr/>
                </a:tc>
              </a:tr>
              <a:tr h="3048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pitchFamily="34" charset="0"/>
                        </a:rPr>
                        <a:t>Highest-conviction, risk-adjusted ideas</a:t>
                      </a:r>
                      <a:endParaRPr lang="en-US" sz="1200" dirty="0" smtClean="0">
                        <a:latin typeface="Calibri" pitchFamily="34" charset="0"/>
                      </a:endParaRPr>
                    </a:p>
                  </a:txBody>
                  <a:tcPr/>
                </a:tc>
              </a:tr>
              <a:tr h="304800">
                <a:tc>
                  <a:txBody>
                    <a:bodyPr/>
                    <a:lstStyle/>
                    <a:p>
                      <a:pPr lvl="0"/>
                      <a:r>
                        <a:rPr lang="en-US" sz="1200" dirty="0" smtClean="0">
                          <a:solidFill>
                            <a:srgbClr val="000000"/>
                          </a:solidFill>
                          <a:latin typeface="Calibri" pitchFamily="34" charset="0"/>
                        </a:rPr>
                        <a:t>Strict discipline to manage downside risk</a:t>
                      </a:r>
                      <a:endParaRPr lang="en-US" sz="1200" dirty="0">
                        <a:solidFill>
                          <a:srgbClr val="000000"/>
                        </a:solidFill>
                        <a:latin typeface="Calibri" pitchFamily="34" charset="0"/>
                      </a:endParaRPr>
                    </a:p>
                  </a:txBody>
                  <a:tcPr/>
                </a:tc>
              </a:tr>
            </a:tbl>
          </a:graphicData>
        </a:graphic>
      </p:graphicFrame>
      <p:cxnSp>
        <p:nvCxnSpPr>
          <p:cNvPr id="6" name="Straight Connector 5"/>
          <p:cNvCxnSpPr/>
          <p:nvPr/>
        </p:nvCxnSpPr>
        <p:spPr>
          <a:xfrm rot="5400000" flipH="1" flipV="1">
            <a:off x="3352800" y="121920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orric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00" y="1493520"/>
            <a:ext cx="990600" cy="1188720"/>
          </a:xfrm>
          <a:prstGeom prst="rect">
            <a:avLst/>
          </a:prstGeom>
          <a:effectLst>
            <a:outerShdw blurRad="50800" dist="50800" dir="5400000" sx="1000" sy="1000" algn="ctr" rotWithShape="0">
              <a:srgbClr val="000000">
                <a:alpha val="43137"/>
              </a:srgbClr>
            </a:outerShdw>
            <a:reflection stA="45000" endPos="0" dist="50800" dir="5400000" sy="-100000" algn="bl" rotWithShape="0"/>
          </a:effectLst>
          <a:scene3d>
            <a:camera prst="orthographicFront">
              <a:rot lat="0" lon="10800000" rev="0"/>
            </a:camera>
            <a:lightRig rig="threePt" dir="t"/>
          </a:scene3d>
        </p:spPr>
      </p:pic>
      <p:pic>
        <p:nvPicPr>
          <p:cNvPr id="8" name="Picture 7"/>
          <p:cNvPicPr>
            <a:picLocks noChangeAspect="1"/>
          </p:cNvPicPr>
          <p:nvPr/>
        </p:nvPicPr>
        <p:blipFill>
          <a:blip r:embed="rId3" cstate="print">
            <a:lum bright="-4000"/>
          </a:blip>
          <a:stretch>
            <a:fillRect/>
          </a:stretch>
        </p:blipFill>
        <p:spPr>
          <a:xfrm>
            <a:off x="1828800" y="1493520"/>
            <a:ext cx="990600" cy="1188720"/>
          </a:xfrm>
          <a:prstGeom prst="rect">
            <a:avLst/>
          </a:prstGeom>
        </p:spPr>
      </p:pic>
      <p:pic>
        <p:nvPicPr>
          <p:cNvPr id="9" name="Picture 8"/>
          <p:cNvPicPr>
            <a:picLocks noChangeAspect="1"/>
          </p:cNvPicPr>
          <p:nvPr/>
        </p:nvPicPr>
        <p:blipFill>
          <a:blip r:embed="rId4" cstate="print">
            <a:lum bright="-4000"/>
          </a:blip>
          <a:stretch>
            <a:fillRect/>
          </a:stretch>
        </p:blipFill>
        <p:spPr>
          <a:xfrm>
            <a:off x="1828800" y="2849880"/>
            <a:ext cx="990600" cy="1188720"/>
          </a:xfrm>
          <a:prstGeom prst="rect">
            <a:avLst/>
          </a:prstGeom>
          <a:scene3d>
            <a:camera prst="orthographicFront">
              <a:rot lat="0" lon="10800000" rev="0"/>
            </a:camera>
            <a:lightRig rig="threePt" dir="t"/>
          </a:scene3d>
        </p:spPr>
      </p:pic>
      <p:pic>
        <p:nvPicPr>
          <p:cNvPr id="10" name="Picture 9"/>
          <p:cNvPicPr>
            <a:picLocks noChangeAspect="1"/>
          </p:cNvPicPr>
          <p:nvPr/>
        </p:nvPicPr>
        <p:blipFill>
          <a:blip r:embed="rId5" cstate="print">
            <a:lum bright="-3000"/>
          </a:blip>
          <a:stretch>
            <a:fillRect/>
          </a:stretch>
        </p:blipFill>
        <p:spPr>
          <a:xfrm>
            <a:off x="685800" y="2849880"/>
            <a:ext cx="990600" cy="1188720"/>
          </a:xfrm>
          <a:prstGeom prst="rect">
            <a:avLst/>
          </a:prstGeom>
        </p:spPr>
      </p:pic>
    </p:spTree>
    <p:extLst>
      <p:ext uri="{BB962C8B-B14F-4D97-AF65-F5344CB8AC3E}">
        <p14:creationId xmlns:p14="http://schemas.microsoft.com/office/powerpoint/2010/main" val="940448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3</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Title 1"/>
          <p:cNvSpPr>
            <a:spLocks noGrp="1"/>
          </p:cNvSpPr>
          <p:nvPr>
            <p:ph type="title"/>
          </p:nvPr>
        </p:nvSpPr>
        <p:spPr>
          <a:xfrm>
            <a:off x="228600" y="76200"/>
            <a:ext cx="8610600" cy="838200"/>
          </a:xfrm>
        </p:spPr>
        <p:txBody>
          <a:bodyPr/>
          <a:lstStyle/>
          <a:p>
            <a:r>
              <a:rPr lang="en-US" sz="2000" dirty="0" smtClean="0"/>
              <a:t>DISCLOSURE</a:t>
            </a:r>
            <a:endParaRPr lang="en-US" sz="2000" dirty="0"/>
          </a:p>
        </p:txBody>
      </p:sp>
      <p:sp>
        <p:nvSpPr>
          <p:cNvPr id="5" name="Rectangle 4"/>
          <p:cNvSpPr>
            <a:spLocks noChangeArrowheads="1"/>
          </p:cNvSpPr>
          <p:nvPr/>
        </p:nvSpPr>
        <p:spPr bwMode="auto">
          <a:xfrm>
            <a:off x="228600" y="1143001"/>
            <a:ext cx="8686800" cy="2516073"/>
          </a:xfrm>
          <a:prstGeom prst="rect">
            <a:avLst/>
          </a:prstGeom>
          <a:noFill/>
          <a:ln w="9525">
            <a:noFill/>
            <a:miter lim="800000"/>
            <a:headEnd/>
            <a:tailEnd/>
          </a:ln>
        </p:spPr>
        <p:txBody>
          <a:bodyPr wrap="square">
            <a:spAutoFit/>
          </a:bodyPr>
          <a:lstStyle/>
          <a:p>
            <a:r>
              <a:rPr lang="en-US" sz="1050" i="1" dirty="0" smtClean="0">
                <a:latin typeface="Calibri" pitchFamily="34" charset="0"/>
                <a:cs typeface="Calibri" pitchFamily="34" charset="0"/>
              </a:rPr>
              <a:t>Investment </a:t>
            </a:r>
            <a:r>
              <a:rPr lang="en-US" sz="1050" i="1" dirty="0">
                <a:latin typeface="Calibri" pitchFamily="34" charset="0"/>
                <a:cs typeface="Calibri" pitchFamily="34" charset="0"/>
              </a:rPr>
              <a:t>in absolute return strategies are not intended to outperform stocks and bonds during strong market rallies.</a:t>
            </a:r>
            <a:endParaRPr lang="en-US" sz="1050" dirty="0">
              <a:latin typeface="Calibri" pitchFamily="34" charset="0"/>
              <a:cs typeface="Calibri" pitchFamily="34" charset="0"/>
            </a:endParaRPr>
          </a:p>
          <a:p>
            <a:endParaRPr lang="en-US" sz="1050" dirty="0" smtClean="0">
              <a:latin typeface="Calibri" pitchFamily="34" charset="0"/>
              <a:cs typeface="Calibri" pitchFamily="34" charset="0"/>
            </a:endParaRPr>
          </a:p>
          <a:p>
            <a:r>
              <a:rPr lang="en-US" sz="1050" dirty="0" smtClean="0">
                <a:latin typeface="Calibri" pitchFamily="34" charset="0"/>
                <a:cs typeface="Calibri" pitchFamily="34" charset="0"/>
              </a:rPr>
              <a:t>The </a:t>
            </a:r>
            <a:r>
              <a:rPr lang="en-US" sz="1050" dirty="0">
                <a:latin typeface="Calibri" pitchFamily="34" charset="0"/>
                <a:cs typeface="Calibri" pitchFamily="34" charset="0"/>
              </a:rPr>
              <a:t>Morningstar percentile ranking is based on the fund's total-return percentile rank relative to all funds that have the same category for the same time period. The highest (or most favorable) percentile rank is 1%, and the lowest (or the least favorable) percentile rank is 100%. Morningstar total return includes both income and capital gains or losses and is not adjusted for sales charges or redemption fees.</a:t>
            </a:r>
          </a:p>
          <a:p>
            <a:endParaRPr lang="en-US" sz="1050" b="1" i="1" dirty="0">
              <a:latin typeface="Calibri" pitchFamily="34" charset="0"/>
              <a:cs typeface="Calibri" pitchFamily="34" charset="0"/>
            </a:endParaRPr>
          </a:p>
          <a:p>
            <a:r>
              <a:rPr lang="en-US" sz="1050" dirty="0">
                <a:latin typeface="Calibri" pitchFamily="34" charset="0"/>
                <a:cs typeface="Calibri" pitchFamily="34" charset="0"/>
              </a:rPr>
              <a:t>The Morningstar Fund Manager of the Year award recognizes fund managers who had a good calendar year, have blazed a trail with original research and who stick to their strategies through thick and thin, and are good stewards, putting fund holders' interests first rather than trying to extract every last penny from shareholders. Morningstar selects leaders in three asset classes—domestic stock, international stock, and fixed-income. Morningstar’s fund analysts select the Fund Manager of the Year award winners based on Morningstar’s proprietary research and in-depth evaluation.</a:t>
            </a:r>
          </a:p>
          <a:p>
            <a:endParaRPr lang="en-US" sz="1050" dirty="0">
              <a:latin typeface="Calibri" pitchFamily="34" charset="0"/>
              <a:cs typeface="Times New Roman" panose="02020603050405020304" pitchFamily="18" charset="0"/>
            </a:endParaRPr>
          </a:p>
          <a:p>
            <a:r>
              <a:rPr lang="en-US" sz="1050" dirty="0" smtClean="0">
                <a:latin typeface="Calibri" pitchFamily="34" charset="0"/>
                <a:cs typeface="Calibri" pitchFamily="34" charset="0"/>
              </a:rPr>
              <a:t>(</a:t>
            </a:r>
            <a:r>
              <a:rPr lang="en-US" sz="1050" dirty="0">
                <a:latin typeface="Calibri" pitchFamily="34" charset="0"/>
                <a:cs typeface="Calibri" pitchFamily="34" charset="0"/>
              </a:rPr>
              <a:t>c) </a:t>
            </a:r>
            <a:r>
              <a:rPr lang="en-US" sz="1050" dirty="0" smtClean="0">
                <a:latin typeface="Calibri" pitchFamily="34" charset="0"/>
                <a:cs typeface="Calibri" pitchFamily="34" charset="0"/>
              </a:rPr>
              <a:t>2016 </a:t>
            </a:r>
            <a:r>
              <a:rPr lang="en-US" sz="1050" dirty="0">
                <a:latin typeface="Calibri" pitchFamily="34" charset="0"/>
                <a:cs typeface="Calibri" pitchFamily="34" charset="0"/>
              </a:rPr>
              <a:t>Morningstar, Inc. All Rights Reserved. The information contained herein: (1) is proprietary to Morningstar; (2) may not be copied or distributed; and (3) is not warranted to be accurate, complete or timely. Neither Morningstar nor its content providers are responsible for any damages or losses arising from any use of this information. Past performance is no guarantee of future results.</a:t>
            </a:r>
            <a:r>
              <a:rPr lang="en-US" sz="1050" b="1" i="1" dirty="0">
                <a:latin typeface="Calibri" pitchFamily="34" charset="0"/>
                <a:cs typeface="Calibri" pitchFamily="34" charset="0"/>
              </a:rPr>
              <a:t>  </a:t>
            </a:r>
          </a:p>
          <a:p>
            <a:endParaRPr lang="en-US" sz="1050" dirty="0">
              <a:latin typeface="Calibri" pitchFamily="34" charset="0"/>
              <a:cs typeface="Calibri" pitchFamily="34" charset="0"/>
            </a:endParaRPr>
          </a:p>
        </p:txBody>
      </p:sp>
    </p:spTree>
    <p:extLst>
      <p:ext uri="{BB962C8B-B14F-4D97-AF65-F5344CB8AC3E}">
        <p14:creationId xmlns:p14="http://schemas.microsoft.com/office/powerpoint/2010/main" val="3475281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ARBITRAGE &amp; EVENT DRIVEN STRATEGY </a:t>
            </a:r>
            <a:br>
              <a:rPr lang="en-US" dirty="0"/>
            </a:br>
            <a:r>
              <a:rPr lang="en-US" b="1" dirty="0"/>
              <a:t>WATER ISLAND / ORRICO, MUNN, LOPRETE, FOLTYNOWICZ</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30</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cxnSp>
        <p:nvCxnSpPr>
          <p:cNvPr id="4" name="Straight Connector 3"/>
          <p:cNvCxnSpPr/>
          <p:nvPr/>
        </p:nvCxnSpPr>
        <p:spPr>
          <a:xfrm rot="5400000" flipH="1" flipV="1">
            <a:off x="609600" y="129540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2" cstate="print"/>
          <a:srcRect t="19041"/>
          <a:stretch/>
        </p:blipFill>
        <p:spPr bwMode="auto">
          <a:xfrm>
            <a:off x="838199" y="1828800"/>
            <a:ext cx="7515225" cy="3901937"/>
          </a:xfrm>
          <a:prstGeom prst="rect">
            <a:avLst/>
          </a:prstGeom>
          <a:noFill/>
          <a:ln w="9525">
            <a:noFill/>
            <a:miter lim="800000"/>
            <a:headEnd/>
            <a:tailEnd/>
          </a:ln>
        </p:spPr>
      </p:pic>
      <p:sp>
        <p:nvSpPr>
          <p:cNvPr id="6" name="TextBox 5"/>
          <p:cNvSpPr txBox="1"/>
          <p:nvPr/>
        </p:nvSpPr>
        <p:spPr>
          <a:xfrm>
            <a:off x="457200" y="1295400"/>
            <a:ext cx="7282398" cy="365741"/>
          </a:xfrm>
          <a:prstGeom prst="rect">
            <a:avLst/>
          </a:prstGeom>
          <a:noFill/>
        </p:spPr>
        <p:txBody>
          <a:bodyPr wrap="square" rtlCol="0">
            <a:spAutoFit/>
          </a:bodyPr>
          <a:lstStyle/>
          <a:p>
            <a:pPr>
              <a:lnSpc>
                <a:spcPct val="110000"/>
              </a:lnSpc>
              <a:spcBef>
                <a:spcPts val="600"/>
              </a:spcBef>
              <a:spcAft>
                <a:spcPts val="600"/>
              </a:spcAft>
              <a:defRPr/>
            </a:pPr>
            <a:r>
              <a:rPr lang="en-US" sz="1600" b="1" cap="all" dirty="0">
                <a:latin typeface="Calibri" pitchFamily="34" charset="0"/>
                <a:ea typeface="Verdana" pitchFamily="34" charset="0"/>
                <a:cs typeface="Calibri" pitchFamily="34" charset="0"/>
              </a:rPr>
              <a:t>INVESTMENT PROCESS</a:t>
            </a:r>
          </a:p>
        </p:txBody>
      </p:sp>
    </p:spTree>
    <p:extLst>
      <p:ext uri="{BB962C8B-B14F-4D97-AF65-F5344CB8AC3E}">
        <p14:creationId xmlns:p14="http://schemas.microsoft.com/office/powerpoint/2010/main" val="1066095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ARBITRAGE &amp; EVENT DRIVEN STRATEGY </a:t>
            </a:r>
            <a:br>
              <a:rPr lang="en-US" dirty="0"/>
            </a:br>
            <a:r>
              <a:rPr lang="en-US" b="1" dirty="0"/>
              <a:t>WATER ISLAND / ORRICO, MUNN, LOPRETE, FOLTYNOWICZ</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31</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pic>
        <p:nvPicPr>
          <p:cNvPr id="4" name="Picture 2"/>
          <p:cNvPicPr>
            <a:picLocks noChangeAspect="1" noChangeArrowheads="1"/>
          </p:cNvPicPr>
          <p:nvPr/>
        </p:nvPicPr>
        <p:blipFill rotWithShape="1">
          <a:blip r:embed="rId2" cstate="print"/>
          <a:srcRect t="16550"/>
          <a:stretch/>
        </p:blipFill>
        <p:spPr bwMode="auto">
          <a:xfrm>
            <a:off x="900113" y="1828800"/>
            <a:ext cx="7329487" cy="4018036"/>
          </a:xfrm>
          <a:prstGeom prst="rect">
            <a:avLst/>
          </a:prstGeom>
          <a:noFill/>
          <a:ln w="9525">
            <a:noFill/>
            <a:miter lim="800000"/>
            <a:headEnd/>
            <a:tailEnd/>
          </a:ln>
        </p:spPr>
      </p:pic>
      <p:sp>
        <p:nvSpPr>
          <p:cNvPr id="6" name="TextBox 5"/>
          <p:cNvSpPr txBox="1"/>
          <p:nvPr/>
        </p:nvSpPr>
        <p:spPr>
          <a:xfrm>
            <a:off x="457200" y="1295400"/>
            <a:ext cx="7282398" cy="349583"/>
          </a:xfrm>
          <a:prstGeom prst="rect">
            <a:avLst/>
          </a:prstGeom>
          <a:noFill/>
        </p:spPr>
        <p:txBody>
          <a:bodyPr wrap="square" rtlCol="0">
            <a:spAutoFit/>
          </a:bodyPr>
          <a:lstStyle/>
          <a:p>
            <a:pPr>
              <a:lnSpc>
                <a:spcPct val="110000"/>
              </a:lnSpc>
              <a:spcBef>
                <a:spcPts val="600"/>
              </a:spcBef>
              <a:spcAft>
                <a:spcPts val="600"/>
              </a:spcAft>
              <a:defRPr/>
            </a:pPr>
            <a:r>
              <a:rPr lang="en-US" sz="1600" b="1" cap="all" dirty="0">
                <a:latin typeface="Calibri" pitchFamily="34" charset="0"/>
                <a:ea typeface="Verdana" pitchFamily="34" charset="0"/>
                <a:cs typeface="Calibri" pitchFamily="34" charset="0"/>
              </a:rPr>
              <a:t>Building blocks of a merger arbitrage “spread”</a:t>
            </a:r>
          </a:p>
        </p:txBody>
      </p:sp>
    </p:spTree>
    <p:extLst>
      <p:ext uri="{BB962C8B-B14F-4D97-AF65-F5344CB8AC3E}">
        <p14:creationId xmlns:p14="http://schemas.microsoft.com/office/powerpoint/2010/main" val="4042734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ARBITRAGE &amp; EVENT DRIVEN STRATEGY </a:t>
            </a:r>
            <a:br>
              <a:rPr lang="en-US" dirty="0"/>
            </a:br>
            <a:r>
              <a:rPr lang="en-US" b="1" dirty="0"/>
              <a:t>WATER ISLAND / ORRICO, MUNN, LOPRETE, FOLTYNOWICZ</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32</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pic>
        <p:nvPicPr>
          <p:cNvPr id="4" name="Picture 2"/>
          <p:cNvPicPr>
            <a:picLocks noChangeAspect="1" noChangeArrowheads="1"/>
          </p:cNvPicPr>
          <p:nvPr/>
        </p:nvPicPr>
        <p:blipFill rotWithShape="1">
          <a:blip r:embed="rId2" cstate="print"/>
          <a:srcRect t="16991" b="5097"/>
          <a:stretch/>
        </p:blipFill>
        <p:spPr bwMode="auto">
          <a:xfrm>
            <a:off x="838200" y="1863805"/>
            <a:ext cx="7424737" cy="3879489"/>
          </a:xfrm>
          <a:prstGeom prst="rect">
            <a:avLst/>
          </a:prstGeom>
          <a:noFill/>
          <a:ln w="9525">
            <a:noFill/>
            <a:miter lim="800000"/>
            <a:headEnd/>
            <a:tailEnd/>
          </a:ln>
        </p:spPr>
      </p:pic>
      <p:sp>
        <p:nvSpPr>
          <p:cNvPr id="6" name="Rectangle 5"/>
          <p:cNvSpPr/>
          <p:nvPr/>
        </p:nvSpPr>
        <p:spPr>
          <a:xfrm>
            <a:off x="1862137" y="5782043"/>
            <a:ext cx="5715000" cy="237757"/>
          </a:xfrm>
          <a:prstGeom prst="rect">
            <a:avLst/>
          </a:prstGeom>
        </p:spPr>
        <p:txBody>
          <a:bodyPr wrap="square">
            <a:spAutoFit/>
          </a:bodyPr>
          <a:lstStyle/>
          <a:p>
            <a:pPr marL="231775" lvl="1" indent="-3175">
              <a:lnSpc>
                <a:spcPct val="105000"/>
              </a:lnSpc>
              <a:spcBef>
                <a:spcPts val="420"/>
              </a:spcBef>
            </a:pPr>
            <a:r>
              <a:rPr lang="en-US" sz="900" dirty="0" smtClean="0">
                <a:latin typeface="Calibri" pitchFamily="34" charset="0"/>
              </a:rPr>
              <a:t>Source: Zephyr StyleADVISOR as of 6/30/2013. Past performance is not a guarantee of future results.</a:t>
            </a:r>
          </a:p>
        </p:txBody>
      </p:sp>
      <p:sp>
        <p:nvSpPr>
          <p:cNvPr id="8" name="TextBox 7"/>
          <p:cNvSpPr txBox="1"/>
          <p:nvPr/>
        </p:nvSpPr>
        <p:spPr>
          <a:xfrm>
            <a:off x="457200" y="1295400"/>
            <a:ext cx="7282398" cy="349583"/>
          </a:xfrm>
          <a:prstGeom prst="rect">
            <a:avLst/>
          </a:prstGeom>
          <a:noFill/>
        </p:spPr>
        <p:txBody>
          <a:bodyPr wrap="square" rtlCol="0">
            <a:spAutoFit/>
          </a:bodyPr>
          <a:lstStyle/>
          <a:p>
            <a:pPr>
              <a:lnSpc>
                <a:spcPct val="110000"/>
              </a:lnSpc>
              <a:spcBef>
                <a:spcPts val="600"/>
              </a:spcBef>
              <a:spcAft>
                <a:spcPts val="600"/>
              </a:spcAft>
              <a:defRPr/>
            </a:pPr>
            <a:r>
              <a:rPr lang="en-US" sz="1600" b="1" cap="all" dirty="0">
                <a:latin typeface="Calibri" pitchFamily="34" charset="0"/>
                <a:ea typeface="Verdana" pitchFamily="34" charset="0"/>
                <a:cs typeface="Calibri" pitchFamily="34" charset="0"/>
              </a:rPr>
              <a:t>Merger arbitrage return vs. short-term treasury rates</a:t>
            </a:r>
          </a:p>
        </p:txBody>
      </p:sp>
    </p:spTree>
    <p:extLst>
      <p:ext uri="{BB962C8B-B14F-4D97-AF65-F5344CB8AC3E}">
        <p14:creationId xmlns:p14="http://schemas.microsoft.com/office/powerpoint/2010/main" val="2191923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ALTERNATIVE </a:t>
            </a:r>
            <a:r>
              <a:rPr lang="en-US" dirty="0" smtClean="0"/>
              <a:t>STRATEGIES</a:t>
            </a:r>
            <a:br>
              <a:rPr lang="en-US" dirty="0" smtClean="0"/>
            </a:br>
            <a:r>
              <a:rPr lang="en-US" b="1" dirty="0" smtClean="0"/>
              <a:t>FUND PERFORMANCE</a:t>
            </a:r>
            <a:endParaRPr lang="en-US" b="1"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33</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TextBox 77"/>
          <p:cNvSpPr txBox="1">
            <a:spLocks noChangeArrowheads="1"/>
          </p:cNvSpPr>
          <p:nvPr/>
        </p:nvSpPr>
        <p:spPr bwMode="auto">
          <a:xfrm>
            <a:off x="609599" y="4495867"/>
            <a:ext cx="7924801" cy="1862048"/>
          </a:xfrm>
          <a:prstGeom prst="rect">
            <a:avLst/>
          </a:prstGeom>
          <a:noFill/>
          <a:ln w="9525">
            <a:noFill/>
            <a:miter lim="800000"/>
            <a:headEnd/>
            <a:tailEnd/>
          </a:ln>
        </p:spPr>
        <p:txBody>
          <a:bodyPr wrap="square">
            <a:spAutoFit/>
          </a:bodyPr>
          <a:lstStyle/>
          <a:p>
            <a:r>
              <a:rPr lang="en-US" sz="1000" b="1" dirty="0">
                <a:latin typeface="Calibri" pitchFamily="34" charset="0"/>
                <a:cs typeface="Calibri" pitchFamily="34" charset="0"/>
              </a:rPr>
              <a:t>Performance quoted is for the Institutional share class, represents past performance and does not guarantee future results. The investment return and principal value of an investment will fluctuate so that an investor’s shares, when redeemed, may be worth more or less than their original cost. </a:t>
            </a:r>
            <a:r>
              <a:rPr lang="en-US" sz="1000" b="1" dirty="0" smtClean="0">
                <a:latin typeface="Calibri" pitchFamily="34" charset="0"/>
                <a:cs typeface="Calibri" pitchFamily="34" charset="0"/>
              </a:rPr>
              <a:t>Current </a:t>
            </a:r>
            <a:r>
              <a:rPr lang="en-US" sz="1000" b="1" dirty="0">
                <a:latin typeface="Calibri" pitchFamily="34" charset="0"/>
                <a:cs typeface="Calibri" pitchFamily="34" charset="0"/>
              </a:rPr>
              <a:t>performance of the fund may be lower or higher than the performance quoted. </a:t>
            </a:r>
            <a:r>
              <a:rPr lang="en-US" sz="1000" b="1" dirty="0" smtClean="0">
                <a:latin typeface="Calibri" pitchFamily="34" charset="0"/>
                <a:cs typeface="Calibri" pitchFamily="34" charset="0"/>
              </a:rPr>
              <a:t>Other share classes may impose other fees. </a:t>
            </a:r>
            <a:r>
              <a:rPr lang="en-US" sz="1000" b="1" dirty="0" smtClean="0">
                <a:latin typeface="Calibri" pitchFamily="34" charset="0"/>
              </a:rPr>
              <a:t>To obtain standardized performance of the funds, and performance as of the most recently completed calendar month, please visit </a:t>
            </a:r>
            <a:r>
              <a:rPr lang="en-US" sz="1000" b="1" dirty="0" smtClean="0">
                <a:latin typeface="Calibri" pitchFamily="34" charset="0"/>
                <a:hlinkClick r:id="rId3"/>
              </a:rPr>
              <a:t>www.mastersfunds.com</a:t>
            </a:r>
            <a:r>
              <a:rPr lang="en-US" sz="1000" b="1" dirty="0" smtClean="0">
                <a:latin typeface="Calibri" pitchFamily="34" charset="0"/>
              </a:rPr>
              <a:t>. </a:t>
            </a:r>
          </a:p>
          <a:p>
            <a:endParaRPr lang="en-US" sz="1000" b="1" dirty="0">
              <a:latin typeface="Calibri" pitchFamily="34" charset="0"/>
              <a:cs typeface="Calibri" pitchFamily="34" charset="0"/>
            </a:endParaRPr>
          </a:p>
          <a:p>
            <a:r>
              <a:rPr lang="en-US" sz="800" dirty="0" smtClean="0">
                <a:latin typeface="Calibri" pitchFamily="34" charset="0"/>
                <a:cs typeface="Calibri" pitchFamily="34" charset="0"/>
              </a:rPr>
              <a:t>Investment </a:t>
            </a:r>
            <a:r>
              <a:rPr lang="en-US" sz="800" dirty="0">
                <a:latin typeface="Calibri" pitchFamily="34" charset="0"/>
                <a:cs typeface="Calibri" pitchFamily="34" charset="0"/>
              </a:rPr>
              <a:t>performance reflects fee waivers in effect. In the absence of such waivers, total return would be reduced</a:t>
            </a:r>
            <a:r>
              <a:rPr lang="en-US" sz="800" dirty="0" smtClean="0">
                <a:latin typeface="Calibri" pitchFamily="34" charset="0"/>
                <a:cs typeface="Calibri" pitchFamily="34" charset="0"/>
              </a:rPr>
              <a:t>. For information about other share classes available, please consult the prospectus. Performance of Fund classes will differ. Please see the prospectus for details. </a:t>
            </a:r>
            <a:endParaRPr lang="en-US" sz="800" b="1" dirty="0">
              <a:latin typeface="Calibri" pitchFamily="34" charset="0"/>
              <a:cs typeface="Calibri" pitchFamily="34" charset="0"/>
            </a:endParaRPr>
          </a:p>
          <a:p>
            <a:r>
              <a:rPr lang="en-US" sz="800" dirty="0">
                <a:latin typeface="Calibri" panose="020F0502020204030204" pitchFamily="34" charset="0"/>
              </a:rPr>
              <a:t>As of </a:t>
            </a:r>
            <a:r>
              <a:rPr lang="en-US" sz="800" dirty="0" smtClean="0">
                <a:latin typeface="Calibri" panose="020F0502020204030204" pitchFamily="34" charset="0"/>
              </a:rPr>
              <a:t>June 30, 2016, the </a:t>
            </a:r>
            <a:r>
              <a:rPr lang="en-US" sz="800" dirty="0">
                <a:latin typeface="Calibri" panose="020F0502020204030204" pitchFamily="34" charset="0"/>
              </a:rPr>
              <a:t>Morningstar </a:t>
            </a:r>
            <a:r>
              <a:rPr lang="en-US" sz="800" dirty="0" err="1">
                <a:latin typeface="Calibri" panose="020F0502020204030204" pitchFamily="34" charset="0"/>
              </a:rPr>
              <a:t>Multialternative</a:t>
            </a:r>
            <a:r>
              <a:rPr lang="en-US" sz="800" dirty="0">
                <a:latin typeface="Calibri" panose="020F0502020204030204" pitchFamily="34" charset="0"/>
              </a:rPr>
              <a:t> Category average expenses were </a:t>
            </a:r>
            <a:r>
              <a:rPr lang="en-US" sz="800" dirty="0" smtClean="0">
                <a:latin typeface="Calibri" panose="020F0502020204030204" pitchFamily="34" charset="0"/>
              </a:rPr>
              <a:t>3.73% </a:t>
            </a:r>
            <a:r>
              <a:rPr lang="en-US" sz="800" dirty="0">
                <a:latin typeface="Calibri" panose="020F0502020204030204" pitchFamily="34" charset="0"/>
              </a:rPr>
              <a:t> gross and </a:t>
            </a:r>
            <a:r>
              <a:rPr lang="en-US" sz="800" dirty="0" smtClean="0">
                <a:latin typeface="Calibri" panose="020F0502020204030204" pitchFamily="34" charset="0"/>
              </a:rPr>
              <a:t>1.92% </a:t>
            </a:r>
            <a:r>
              <a:rPr lang="en-US" sz="800" dirty="0">
                <a:latin typeface="Calibri" panose="020F0502020204030204" pitchFamily="34" charset="0"/>
              </a:rPr>
              <a:t>net.</a:t>
            </a:r>
          </a:p>
          <a:p>
            <a:endParaRPr lang="en-US" sz="800" dirty="0" smtClean="0">
              <a:latin typeface="Calibri" pitchFamily="34" charset="0"/>
              <a:cs typeface="Calibri" pitchFamily="34" charset="0"/>
            </a:endParaRPr>
          </a:p>
          <a:p>
            <a:pPr marL="0" marR="0">
              <a:spcBef>
                <a:spcPts val="0"/>
              </a:spcBef>
              <a:spcAft>
                <a:spcPts val="0"/>
              </a:spcAft>
            </a:pPr>
            <a:r>
              <a:rPr lang="en-US" sz="800" baseline="30000" dirty="0" smtClean="0">
                <a:latin typeface="Calibri Light" panose="020F0302020204030204" pitchFamily="34" charset="0"/>
                <a:ea typeface="Times New Roman" panose="02020603050405020304" pitchFamily="18" charset="0"/>
                <a:cs typeface="Calibri" panose="020F0502020204030204" pitchFamily="34" charset="0"/>
              </a:rPr>
              <a:t>3. </a:t>
            </a:r>
            <a:r>
              <a:rPr lang="en-US" sz="800" dirty="0">
                <a:latin typeface="Calibri Light" panose="020F0302020204030204" pitchFamily="34" charset="0"/>
                <a:ea typeface="Times New Roman" panose="02020603050405020304" pitchFamily="18" charset="0"/>
                <a:cs typeface="Calibri" panose="020F0502020204030204" pitchFamily="34" charset="0"/>
              </a:rPr>
              <a:t>Does not include dividend expense on short sales of </a:t>
            </a:r>
            <a:r>
              <a:rPr lang="en-US" sz="800" dirty="0" smtClean="0">
                <a:latin typeface="Calibri Light" panose="020F0302020204030204" pitchFamily="34" charset="0"/>
                <a:ea typeface="Times New Roman" panose="02020603050405020304" pitchFamily="18" charset="0"/>
                <a:cs typeface="Calibri" panose="020F0502020204030204" pitchFamily="34" charset="0"/>
              </a:rPr>
              <a:t>0.23% </a:t>
            </a:r>
            <a:r>
              <a:rPr lang="en-US" sz="800" dirty="0">
                <a:latin typeface="Calibri Light" panose="020F0302020204030204" pitchFamily="34" charset="0"/>
                <a:ea typeface="Times New Roman" panose="02020603050405020304" pitchFamily="18" charset="0"/>
                <a:cs typeface="Calibri" panose="020F0502020204030204" pitchFamily="34" charset="0"/>
              </a:rPr>
              <a:t>and Interest, Commitment Fees and other Borrowing Costs of </a:t>
            </a:r>
            <a:r>
              <a:rPr lang="en-US" sz="800" dirty="0" smtClean="0">
                <a:latin typeface="Calibri Light" panose="020F0302020204030204" pitchFamily="34" charset="0"/>
                <a:ea typeface="Times New Roman" panose="02020603050405020304" pitchFamily="18" charset="0"/>
                <a:cs typeface="Calibri" panose="020F0502020204030204" pitchFamily="34" charset="0"/>
              </a:rPr>
              <a:t>0.13%</a:t>
            </a:r>
            <a:endParaRPr lang="en-US" sz="8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aseline="30000" dirty="0" smtClean="0">
                <a:latin typeface="Calibri Light" panose="020F0302020204030204" pitchFamily="34" charset="0"/>
                <a:ea typeface="Times New Roman" panose="02020603050405020304" pitchFamily="18" charset="0"/>
                <a:cs typeface="Calibri" panose="020F0502020204030204" pitchFamily="34" charset="0"/>
              </a:rPr>
              <a:t>4. </a:t>
            </a:r>
            <a:r>
              <a:rPr lang="en-US" sz="800" dirty="0">
                <a:latin typeface="Calibri Light" panose="020F0302020204030204" pitchFamily="34" charset="0"/>
                <a:ea typeface="Times New Roman" panose="02020603050405020304" pitchFamily="18" charset="0"/>
                <a:cs typeface="Calibri" panose="020F0502020204030204" pitchFamily="34" charset="0"/>
              </a:rPr>
              <a:t>The Advisor is contractually obligated to waive management fees and/or reimburse ordinary operating expenses through April 30, </a:t>
            </a:r>
            <a:r>
              <a:rPr lang="en-US" sz="800" dirty="0" smtClean="0">
                <a:latin typeface="Calibri Light" panose="020F0302020204030204" pitchFamily="34" charset="0"/>
                <a:ea typeface="Times New Roman" panose="02020603050405020304" pitchFamily="18" charset="0"/>
                <a:cs typeface="Calibri" panose="020F0502020204030204" pitchFamily="34" charset="0"/>
              </a:rPr>
              <a:t>2017.  </a:t>
            </a:r>
            <a:r>
              <a:rPr lang="en-US" sz="800" dirty="0">
                <a:latin typeface="Calibri Light" panose="020F0302020204030204" pitchFamily="34" charset="0"/>
                <a:ea typeface="Times New Roman" panose="02020603050405020304" pitchFamily="18" charset="0"/>
                <a:cs typeface="Calibri" panose="020F0502020204030204" pitchFamily="34" charset="0"/>
              </a:rPr>
              <a:t>The total operating expense includes dividend and interest expense on short sales and interest and borrowing costs incurred for investment purposes, which are not included in the expense ratio.</a:t>
            </a:r>
          </a:p>
          <a:p>
            <a:endParaRPr lang="en-US" sz="900" dirty="0">
              <a:latin typeface="Calibri" pitchFamily="34" charset="0"/>
              <a:cs typeface="Calibri" pitchFamily="34" charset="0"/>
            </a:endParaRPr>
          </a:p>
        </p:txBody>
      </p:sp>
      <p:graphicFrame>
        <p:nvGraphicFramePr>
          <p:cNvPr id="5" name="Object 4"/>
          <p:cNvGraphicFramePr>
            <a:graphicFrameLocks noGrp="1"/>
          </p:cNvGraphicFramePr>
          <p:nvPr>
            <p:extLst>
              <p:ext uri="{D42A27DB-BD31-4B8C-83A1-F6EECF244321}">
                <p14:modId xmlns:p14="http://schemas.microsoft.com/office/powerpoint/2010/main" val="3103435836"/>
              </p:ext>
            </p:extLst>
          </p:nvPr>
        </p:nvGraphicFramePr>
        <p:xfrm>
          <a:off x="674688" y="1009650"/>
          <a:ext cx="7734300" cy="1638300"/>
        </p:xfrm>
        <a:graphic>
          <a:graphicData uri="http://schemas.openxmlformats.org/presentationml/2006/ole">
            <mc:AlternateContent xmlns:mc="http://schemas.openxmlformats.org/markup-compatibility/2006">
              <mc:Choice xmlns:v="urn:schemas-microsoft-com:vml" Requires="v">
                <p:oleObj spid="_x0000_s2167" name="Worksheet" r:id="rId4" imgW="7734462" imgH="1638346" progId="Excel.Sheet.8">
                  <p:embed/>
                </p:oleObj>
              </mc:Choice>
              <mc:Fallback>
                <p:oleObj name="Worksheet" r:id="rId4" imgW="7734462" imgH="1638346" progId="Excel.Sheet.8">
                  <p:embed/>
                  <p:pic>
                    <p:nvPicPr>
                      <p:cNvPr id="0" name=""/>
                      <p:cNvPicPr>
                        <a:picLocks noGrp="1" noChangeAspect="1" noChangeArrowheads="1"/>
                      </p:cNvPicPr>
                      <p:nvPr/>
                    </p:nvPicPr>
                    <p:blipFill>
                      <a:blip r:embed="rId5"/>
                      <a:srcRect/>
                      <a:stretch>
                        <a:fillRect/>
                      </a:stretch>
                    </p:blipFill>
                    <p:spPr bwMode="auto">
                      <a:xfrm>
                        <a:off x="674688" y="1009650"/>
                        <a:ext cx="7734300" cy="1638300"/>
                      </a:xfrm>
                      <a:prstGeom prst="rect">
                        <a:avLst/>
                      </a:prstGeom>
                      <a:noFill/>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99987089"/>
              </p:ext>
            </p:extLst>
          </p:nvPr>
        </p:nvGraphicFramePr>
        <p:xfrm>
          <a:off x="673963" y="3401571"/>
          <a:ext cx="7784237" cy="1059852"/>
        </p:xfrm>
        <a:graphic>
          <a:graphicData uri="http://schemas.openxmlformats.org/drawingml/2006/table">
            <a:tbl>
              <a:tblPr firstRow="1">
                <a:tableStyleId>{5C22544A-7EE6-4342-B048-85BDC9FD1C3A}</a:tableStyleId>
              </a:tblPr>
              <a:tblGrid>
                <a:gridCol w="6025571"/>
                <a:gridCol w="918676"/>
                <a:gridCol w="839990"/>
              </a:tblGrid>
              <a:tr h="183552">
                <a:tc>
                  <a:txBody>
                    <a:bodyPr/>
                    <a:lstStyle/>
                    <a:p>
                      <a:pPr marL="0" marR="0">
                        <a:lnSpc>
                          <a:spcPct val="115000"/>
                        </a:lnSpc>
                        <a:spcBef>
                          <a:spcPts val="0"/>
                        </a:spcBef>
                        <a:spcAft>
                          <a:spcPts val="0"/>
                        </a:spcAft>
                      </a:pPr>
                      <a:r>
                        <a:rPr lang="en-US" sz="1000" dirty="0">
                          <a:solidFill>
                            <a:schemeClr val="tx1"/>
                          </a:solidFill>
                          <a:effectLst/>
                        </a:rPr>
                        <a:t> </a:t>
                      </a:r>
                      <a:r>
                        <a:rPr lang="en-US" sz="1000" dirty="0" smtClean="0">
                          <a:solidFill>
                            <a:schemeClr val="tx1"/>
                          </a:solidFill>
                          <a:effectLst/>
                        </a:rPr>
                        <a:t>Expense Ratios</a:t>
                      </a:r>
                      <a:endParaRPr lang="en-US"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1D3"/>
                    </a:solidFill>
                  </a:tcPr>
                </a:tc>
                <a:tc>
                  <a:txBody>
                    <a:bodyPr/>
                    <a:lstStyle/>
                    <a:p>
                      <a:pPr marL="0" marR="0" algn="ctr">
                        <a:lnSpc>
                          <a:spcPct val="115000"/>
                        </a:lnSpc>
                        <a:spcBef>
                          <a:spcPts val="0"/>
                        </a:spcBef>
                        <a:spcAft>
                          <a:spcPts val="0"/>
                        </a:spcAft>
                      </a:pPr>
                      <a:r>
                        <a:rPr lang="en-US" sz="1000" dirty="0">
                          <a:solidFill>
                            <a:schemeClr val="tx1"/>
                          </a:solidFill>
                          <a:effectLst/>
                        </a:rPr>
                        <a:t>MASFX</a:t>
                      </a:r>
                      <a:endParaRPr lang="en-US" sz="1100"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1D3"/>
                    </a:solidFill>
                  </a:tcPr>
                </a:tc>
                <a:tc>
                  <a:txBody>
                    <a:bodyPr/>
                    <a:lstStyle/>
                    <a:p>
                      <a:pPr marL="0" marR="0" algn="ctr">
                        <a:lnSpc>
                          <a:spcPct val="115000"/>
                        </a:lnSpc>
                        <a:spcBef>
                          <a:spcPts val="0"/>
                        </a:spcBef>
                        <a:spcAft>
                          <a:spcPts val="0"/>
                        </a:spcAft>
                      </a:pPr>
                      <a:r>
                        <a:rPr lang="en-US" sz="1000" dirty="0">
                          <a:solidFill>
                            <a:schemeClr val="tx1"/>
                          </a:solidFill>
                          <a:effectLst/>
                        </a:rPr>
                        <a:t>MASNX</a:t>
                      </a:r>
                      <a:endParaRPr lang="en-US" sz="1100" dirty="0">
                        <a:solidFill>
                          <a:schemeClr val="tx1"/>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D1D3"/>
                    </a:solidFill>
                  </a:tcPr>
                </a:tc>
              </a:tr>
              <a:tr h="162112">
                <a:tc>
                  <a:txBody>
                    <a:bodyPr/>
                    <a:lstStyle/>
                    <a:p>
                      <a:pPr marL="0" marR="0">
                        <a:lnSpc>
                          <a:spcPct val="115000"/>
                        </a:lnSpc>
                        <a:spcBef>
                          <a:spcPts val="0"/>
                        </a:spcBef>
                        <a:spcAft>
                          <a:spcPts val="0"/>
                        </a:spcAft>
                      </a:pPr>
                      <a:r>
                        <a:rPr lang="en-US" sz="1000" dirty="0">
                          <a:effectLst/>
                          <a:latin typeface="Calibri" panose="020F0502020204030204" pitchFamily="34" charset="0"/>
                        </a:rPr>
                        <a:t>Inception Date</a:t>
                      </a:r>
                      <a:endParaRPr lang="en-US" sz="1100" dirty="0">
                        <a:solidFill>
                          <a:srgbClr val="000000"/>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rPr>
                        <a:t>9/30/2011</a:t>
                      </a:r>
                      <a:endParaRPr lang="en-US" sz="1100">
                        <a:solidFill>
                          <a:srgbClr val="000000"/>
                        </a:solidFill>
                        <a:effectLst/>
                        <a:latin typeface="Calibri" panose="020F0502020204030204" pitchFamily="34" charset="0"/>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rPr>
                        <a:t>9/30/2011</a:t>
                      </a:r>
                      <a:endParaRPr lang="en-US" sz="1100" dirty="0">
                        <a:solidFill>
                          <a:srgbClr val="000000"/>
                        </a:solidFill>
                        <a:effectLst/>
                        <a:latin typeface="Calibri" panose="020F0502020204030204" pitchFamily="34" charset="0"/>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56617">
                <a:tc>
                  <a:txBody>
                    <a:bodyPr/>
                    <a:lstStyle/>
                    <a:p>
                      <a:pPr marL="0" marR="0">
                        <a:lnSpc>
                          <a:spcPct val="115000"/>
                        </a:lnSpc>
                        <a:spcBef>
                          <a:spcPts val="0"/>
                        </a:spcBef>
                        <a:spcAft>
                          <a:spcPts val="0"/>
                        </a:spcAft>
                      </a:pPr>
                      <a:r>
                        <a:rPr lang="en-US" sz="1000" dirty="0">
                          <a:effectLst/>
                          <a:latin typeface="Calibri" panose="020F0502020204030204" pitchFamily="34" charset="0"/>
                        </a:rPr>
                        <a:t>As Of Date</a:t>
                      </a:r>
                      <a:endParaRPr lang="en-US" sz="1100" dirty="0">
                        <a:solidFill>
                          <a:srgbClr val="000000"/>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lnSpc>
                          <a:spcPct val="115000"/>
                        </a:lnSpc>
                        <a:spcBef>
                          <a:spcPts val="0"/>
                        </a:spcBef>
                        <a:spcAft>
                          <a:spcPts val="0"/>
                        </a:spcAft>
                      </a:pPr>
                      <a:r>
                        <a:rPr lang="en-US" sz="1000" dirty="0" smtClean="0">
                          <a:effectLst/>
                          <a:latin typeface="Calibri" panose="020F0502020204030204" pitchFamily="34" charset="0"/>
                        </a:rPr>
                        <a:t>4/30/2016</a:t>
                      </a:r>
                      <a:endParaRPr lang="en-US" sz="1100" dirty="0">
                        <a:solidFill>
                          <a:srgbClr val="000000"/>
                        </a:solidFill>
                        <a:effectLst/>
                        <a:latin typeface="Calibri" panose="020F0502020204030204" pitchFamily="34" charset="0"/>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1000" dirty="0" smtClean="0">
                          <a:effectLst/>
                          <a:latin typeface="Calibri" panose="020F0502020204030204" pitchFamily="34" charset="0"/>
                        </a:rPr>
                        <a:t>4/30/2016</a:t>
                      </a:r>
                      <a:endParaRPr lang="en-US" sz="1100" dirty="0">
                        <a:solidFill>
                          <a:srgbClr val="000000"/>
                        </a:solidFill>
                        <a:effectLst/>
                        <a:latin typeface="Calibri" panose="020F0502020204030204" pitchFamily="34" charset="0"/>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156617">
                <a:tc>
                  <a:txBody>
                    <a:bodyPr/>
                    <a:lstStyle/>
                    <a:p>
                      <a:pPr marL="0" marR="0">
                        <a:lnSpc>
                          <a:spcPct val="115000"/>
                        </a:lnSpc>
                        <a:spcBef>
                          <a:spcPts val="0"/>
                        </a:spcBef>
                        <a:spcAft>
                          <a:spcPts val="0"/>
                        </a:spcAft>
                      </a:pPr>
                      <a:r>
                        <a:rPr lang="en-US" sz="1000" dirty="0">
                          <a:effectLst/>
                          <a:latin typeface="Calibri" panose="020F0502020204030204" pitchFamily="34" charset="0"/>
                        </a:rPr>
                        <a:t>Net Expense Ratio (%)</a:t>
                      </a:r>
                      <a:r>
                        <a:rPr lang="en-US" sz="800" dirty="0">
                          <a:effectLst/>
                          <a:latin typeface="Calibri" panose="020F0502020204030204" pitchFamily="34" charset="0"/>
                        </a:rPr>
                        <a:t> Excluding Dividend Expense on Short Sales and Interest &amp; Borrowing Costs on Leverage Line of Credit </a:t>
                      </a:r>
                      <a:r>
                        <a:rPr lang="en-US" sz="800" baseline="30000" dirty="0" smtClean="0">
                          <a:effectLst/>
                          <a:latin typeface="Calibri" panose="020F0502020204030204" pitchFamily="34" charset="0"/>
                        </a:rPr>
                        <a:t>3</a:t>
                      </a:r>
                      <a:endParaRPr lang="en-US" sz="1100" dirty="0">
                        <a:solidFill>
                          <a:srgbClr val="000000"/>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rPr>
                        <a:t>1.49</a:t>
                      </a:r>
                      <a:endParaRPr lang="en-US" sz="1100" dirty="0">
                        <a:solidFill>
                          <a:srgbClr val="000000"/>
                        </a:solidFill>
                        <a:effectLst/>
                        <a:latin typeface="Calibri" panose="020F0502020204030204" pitchFamily="34" charset="0"/>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rPr>
                        <a:t>1.74</a:t>
                      </a:r>
                      <a:endParaRPr lang="en-US" sz="1100" dirty="0">
                        <a:solidFill>
                          <a:srgbClr val="000000"/>
                        </a:solidFill>
                        <a:effectLst/>
                        <a:latin typeface="Calibri" panose="020F0502020204030204" pitchFamily="34" charset="0"/>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159497">
                <a:tc>
                  <a:txBody>
                    <a:bodyPr/>
                    <a:lstStyle/>
                    <a:p>
                      <a:pPr marL="0" marR="0">
                        <a:lnSpc>
                          <a:spcPct val="115000"/>
                        </a:lnSpc>
                        <a:spcBef>
                          <a:spcPts val="0"/>
                        </a:spcBef>
                        <a:spcAft>
                          <a:spcPts val="0"/>
                        </a:spcAft>
                        <a:tabLst>
                          <a:tab pos="1259205" algn="l"/>
                        </a:tabLst>
                      </a:pPr>
                      <a:r>
                        <a:rPr lang="en-US" sz="1000" dirty="0">
                          <a:effectLst/>
                          <a:latin typeface="Calibri" panose="020F0502020204030204" pitchFamily="34" charset="0"/>
                        </a:rPr>
                        <a:t>Total Operating Expenses (%) </a:t>
                      </a:r>
                      <a:r>
                        <a:rPr lang="en-US" sz="1000" baseline="30000" dirty="0" smtClean="0">
                          <a:effectLst/>
                          <a:latin typeface="Calibri" panose="020F0502020204030204" pitchFamily="34" charset="0"/>
                        </a:rPr>
                        <a:t>4</a:t>
                      </a:r>
                      <a:r>
                        <a:rPr lang="en-US" sz="1000" dirty="0">
                          <a:effectLst/>
                          <a:latin typeface="Calibri" panose="020F0502020204030204" pitchFamily="34" charset="0"/>
                        </a:rPr>
                        <a:t>	</a:t>
                      </a:r>
                      <a:endParaRPr lang="en-US" sz="1100" dirty="0">
                        <a:solidFill>
                          <a:srgbClr val="000000"/>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lnSpc>
                          <a:spcPct val="115000"/>
                        </a:lnSpc>
                        <a:spcBef>
                          <a:spcPts val="0"/>
                        </a:spcBef>
                        <a:spcAft>
                          <a:spcPts val="0"/>
                        </a:spcAft>
                      </a:pPr>
                      <a:r>
                        <a:rPr lang="en-US" sz="1000" dirty="0" smtClean="0">
                          <a:effectLst/>
                          <a:latin typeface="Calibri" panose="020F0502020204030204" pitchFamily="34" charset="0"/>
                        </a:rPr>
                        <a:t>1.85</a:t>
                      </a:r>
                      <a:endParaRPr lang="en-US" sz="1100" dirty="0">
                        <a:solidFill>
                          <a:srgbClr val="000000"/>
                        </a:solidFill>
                        <a:effectLst/>
                        <a:latin typeface="Calibri" panose="020F0502020204030204" pitchFamily="34" charset="0"/>
                        <a:ea typeface="Calibri"/>
                        <a:cs typeface="Times New Roman"/>
                      </a:endParaRPr>
                    </a:p>
                  </a:txBody>
                  <a:tcPr marL="68580" marR="68580" marT="0" marB="0">
                    <a:solidFill>
                      <a:schemeClr val="bg1"/>
                    </a:solidFill>
                  </a:tcPr>
                </a:tc>
                <a:tc>
                  <a:txBody>
                    <a:bodyPr/>
                    <a:lstStyle/>
                    <a:p>
                      <a:pPr marL="0" marR="0" algn="ctr">
                        <a:lnSpc>
                          <a:spcPct val="115000"/>
                        </a:lnSpc>
                        <a:spcBef>
                          <a:spcPts val="0"/>
                        </a:spcBef>
                        <a:spcAft>
                          <a:spcPts val="0"/>
                        </a:spcAft>
                      </a:pPr>
                      <a:r>
                        <a:rPr lang="en-US" sz="1000" dirty="0" smtClean="0">
                          <a:solidFill>
                            <a:schemeClr val="dk1"/>
                          </a:solidFill>
                          <a:effectLst/>
                          <a:latin typeface="Calibri" panose="020F0502020204030204" pitchFamily="34" charset="0"/>
                          <a:ea typeface="+mn-ea"/>
                          <a:cs typeface="+mn-cs"/>
                        </a:rPr>
                        <a:t>2.10</a:t>
                      </a:r>
                      <a:endParaRPr lang="en-US" sz="1100" dirty="0">
                        <a:solidFill>
                          <a:srgbClr val="000000"/>
                        </a:solidFill>
                        <a:effectLst/>
                        <a:latin typeface="Calibri" panose="020F0502020204030204" pitchFamily="34" charset="0"/>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159497">
                <a:tc>
                  <a:txBody>
                    <a:bodyPr/>
                    <a:lstStyle/>
                    <a:p>
                      <a:pPr marL="0" marR="0">
                        <a:lnSpc>
                          <a:spcPct val="115000"/>
                        </a:lnSpc>
                        <a:spcBef>
                          <a:spcPts val="0"/>
                        </a:spcBef>
                        <a:spcAft>
                          <a:spcPts val="0"/>
                        </a:spcAft>
                      </a:pPr>
                      <a:r>
                        <a:rPr lang="en-US" sz="1000" dirty="0">
                          <a:effectLst/>
                          <a:latin typeface="Calibri" panose="020F0502020204030204" pitchFamily="34" charset="0"/>
                        </a:rPr>
                        <a:t>Gross Expense Ratio (%)</a:t>
                      </a:r>
                      <a:endParaRPr lang="en-US" sz="1100" dirty="0">
                        <a:solidFill>
                          <a:srgbClr val="000000"/>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smtClean="0">
                          <a:effectLst/>
                          <a:latin typeface="Calibri" panose="020F0502020204030204" pitchFamily="34" charset="0"/>
                        </a:rPr>
                        <a:t>1.94</a:t>
                      </a:r>
                      <a:endParaRPr lang="en-US" sz="1100" dirty="0">
                        <a:solidFill>
                          <a:srgbClr val="000000"/>
                        </a:solidFill>
                        <a:effectLst/>
                        <a:latin typeface="Calibri" panose="020F0502020204030204" pitchFamily="34" charset="0"/>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smtClean="0">
                          <a:effectLst/>
                          <a:latin typeface="Calibri" panose="020F0502020204030204" pitchFamily="34" charset="0"/>
                        </a:rPr>
                        <a:t>2.18</a:t>
                      </a:r>
                      <a:endParaRPr lang="en-US" sz="1100" dirty="0">
                        <a:solidFill>
                          <a:srgbClr val="000000"/>
                        </a:solidFill>
                        <a:effectLst/>
                        <a:latin typeface="Calibri" panose="020F0502020204030204" pitchFamily="34" charset="0"/>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673963" y="2647518"/>
            <a:ext cx="7784237" cy="754053"/>
          </a:xfrm>
          <a:prstGeom prst="rect">
            <a:avLst/>
          </a:prstGeom>
          <a:noFill/>
        </p:spPr>
        <p:txBody>
          <a:bodyPr wrap="square" rtlCol="0">
            <a:spAutoFit/>
          </a:bodyPr>
          <a:lstStyle/>
          <a:p>
            <a:r>
              <a:rPr lang="en-US" sz="800" b="1" dirty="0">
                <a:latin typeface="Calibri" panose="020F0502020204030204" pitchFamily="34" charset="0"/>
              </a:rPr>
              <a:t>SEC 30-Day Yield</a:t>
            </a:r>
            <a:r>
              <a:rPr lang="en-US" sz="800" b="1" baseline="30000" dirty="0">
                <a:latin typeface="Calibri" panose="020F0502020204030204" pitchFamily="34" charset="0"/>
              </a:rPr>
              <a:t>1</a:t>
            </a:r>
            <a:r>
              <a:rPr lang="en-US" sz="800" b="1" dirty="0">
                <a:latin typeface="Calibri" panose="020F0502020204030204" pitchFamily="34" charset="0"/>
              </a:rPr>
              <a:t> as of </a:t>
            </a:r>
            <a:r>
              <a:rPr lang="en-US" sz="800" b="1" dirty="0" smtClean="0">
                <a:latin typeface="Calibri" panose="020F0502020204030204" pitchFamily="34" charset="0"/>
              </a:rPr>
              <a:t>6/30/16</a:t>
            </a:r>
            <a:r>
              <a:rPr lang="en-US" sz="800" b="1" dirty="0">
                <a:latin typeface="Calibri" panose="020F0502020204030204" pitchFamily="34" charset="0"/>
              </a:rPr>
              <a:t>  Institutional: </a:t>
            </a:r>
            <a:r>
              <a:rPr lang="en-US" sz="800" b="1" dirty="0" smtClean="0">
                <a:latin typeface="Calibri" panose="020F0502020204030204" pitchFamily="34" charset="0"/>
              </a:rPr>
              <a:t>2.65%</a:t>
            </a:r>
            <a:r>
              <a:rPr lang="en-US" sz="800" b="1" dirty="0">
                <a:latin typeface="Calibri" panose="020F0502020204030204" pitchFamily="34" charset="0"/>
              </a:rPr>
              <a:t>   Investor: </a:t>
            </a:r>
            <a:r>
              <a:rPr lang="en-US" sz="800" b="1" dirty="0" smtClean="0">
                <a:latin typeface="Calibri" panose="020F0502020204030204" pitchFamily="34" charset="0"/>
              </a:rPr>
              <a:t>2.40%</a:t>
            </a:r>
            <a:r>
              <a:rPr lang="en-US" sz="800" dirty="0" smtClean="0">
                <a:latin typeface="Calibri" panose="020F0502020204030204" pitchFamily="34" charset="0"/>
              </a:rPr>
              <a:t>    </a:t>
            </a:r>
            <a:r>
              <a:rPr lang="en-US" sz="800" b="1" dirty="0" smtClean="0">
                <a:latin typeface="Calibri" panose="020F0502020204030204" pitchFamily="34" charset="0"/>
              </a:rPr>
              <a:t>Unsubsidized </a:t>
            </a:r>
            <a:r>
              <a:rPr lang="en-US" sz="800" b="1" dirty="0">
                <a:latin typeface="Calibri" panose="020F0502020204030204" pitchFamily="34" charset="0"/>
              </a:rPr>
              <a:t>SEC 30-Day Yield</a:t>
            </a:r>
            <a:r>
              <a:rPr lang="en-US" sz="800" b="1" baseline="30000" dirty="0">
                <a:latin typeface="Calibri" panose="020F0502020204030204" pitchFamily="34" charset="0"/>
              </a:rPr>
              <a:t>2</a:t>
            </a:r>
            <a:r>
              <a:rPr lang="en-US" sz="800" b="1" dirty="0">
                <a:latin typeface="Calibri" panose="020F0502020204030204" pitchFamily="34" charset="0"/>
              </a:rPr>
              <a:t> as of </a:t>
            </a:r>
            <a:r>
              <a:rPr lang="en-US" sz="800" b="1" dirty="0" smtClean="0">
                <a:latin typeface="Calibri" panose="020F0502020204030204" pitchFamily="34" charset="0"/>
              </a:rPr>
              <a:t>6/30/16</a:t>
            </a:r>
            <a:r>
              <a:rPr lang="en-US" sz="800" b="1" dirty="0">
                <a:latin typeface="Calibri" panose="020F0502020204030204" pitchFamily="34" charset="0"/>
              </a:rPr>
              <a:t>  Institutional: </a:t>
            </a:r>
            <a:r>
              <a:rPr lang="en-US" sz="800" b="1" dirty="0" smtClean="0">
                <a:latin typeface="Calibri" panose="020F0502020204030204" pitchFamily="34" charset="0"/>
              </a:rPr>
              <a:t>2.57%</a:t>
            </a:r>
            <a:r>
              <a:rPr lang="en-US" sz="800" b="1" dirty="0">
                <a:latin typeface="Calibri" panose="020F0502020204030204" pitchFamily="34" charset="0"/>
              </a:rPr>
              <a:t>   Investor: </a:t>
            </a:r>
            <a:r>
              <a:rPr lang="en-US" sz="800" b="1" dirty="0" smtClean="0">
                <a:latin typeface="Calibri" panose="020F0502020204030204" pitchFamily="34" charset="0"/>
              </a:rPr>
              <a:t>2.33%</a:t>
            </a:r>
            <a:endParaRPr lang="en-US" sz="800" dirty="0">
              <a:latin typeface="Calibri" panose="020F0502020204030204" pitchFamily="34" charset="0"/>
            </a:endParaRPr>
          </a:p>
          <a:p>
            <a:r>
              <a:rPr lang="en-US" sz="300" b="1" dirty="0">
                <a:latin typeface="Calibri" panose="020F0502020204030204" pitchFamily="34" charset="0"/>
              </a:rPr>
              <a:t> </a:t>
            </a:r>
            <a:endParaRPr lang="en-US" sz="300" dirty="0">
              <a:latin typeface="Calibri" panose="020F0502020204030204" pitchFamily="34" charset="0"/>
            </a:endParaRPr>
          </a:p>
          <a:p>
            <a:r>
              <a:rPr lang="en-US" sz="800" baseline="30000" dirty="0">
                <a:latin typeface="Calibri" panose="020F0502020204030204" pitchFamily="34" charset="0"/>
              </a:rPr>
              <a:t>1. </a:t>
            </a:r>
            <a:r>
              <a:rPr lang="en-US" sz="800" dirty="0">
                <a:latin typeface="Calibri" panose="020F0502020204030204" pitchFamily="34" charset="0"/>
              </a:rPr>
              <a:t>The 30-day SEC Yield is computed under an SEC standardized formula based on net income earned over the past 30 days. It is a “subsidized” yield, which means it includes contractual expense reimbursements, and it would be lower without those reimbursements.   </a:t>
            </a:r>
          </a:p>
          <a:p>
            <a:r>
              <a:rPr lang="en-US" sz="800" baseline="30000" dirty="0">
                <a:latin typeface="Calibri" panose="020F0502020204030204" pitchFamily="34" charset="0"/>
              </a:rPr>
              <a:t>2. </a:t>
            </a:r>
            <a:r>
              <a:rPr lang="en-US" sz="800" dirty="0">
                <a:latin typeface="Calibri" panose="020F0502020204030204" pitchFamily="34" charset="0"/>
              </a:rPr>
              <a:t>The unsubsidized 30-day SEC Yield is computed under an SEC standardized formula based on net income earned over the past 30 days. It excludes contractual expense reimbursements, resulting in a lower yield.</a:t>
            </a:r>
          </a:p>
        </p:txBody>
      </p:sp>
    </p:spTree>
    <p:extLst>
      <p:ext uri="{BB962C8B-B14F-4D97-AF65-F5344CB8AC3E}">
        <p14:creationId xmlns:p14="http://schemas.microsoft.com/office/powerpoint/2010/main" val="3330895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all" dirty="0"/>
              <a:t>Litman Gregory Masters </a:t>
            </a:r>
            <a:r>
              <a:rPr lang="en-US" altLang="en-US" b="1" dirty="0"/>
              <a:t/>
            </a:r>
            <a:br>
              <a:rPr lang="en-US" altLang="en-US" b="1" dirty="0"/>
            </a:br>
            <a:r>
              <a:rPr lang="en-US" altLang="en-US" b="1" dirty="0"/>
              <a:t>ALTERNATIVE STRATEGIES FUND</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34</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14" name="Rectangle 1"/>
          <p:cNvSpPr>
            <a:spLocks noChangeArrowheads="1"/>
          </p:cNvSpPr>
          <p:nvPr/>
        </p:nvSpPr>
        <p:spPr bwMode="auto">
          <a:xfrm>
            <a:off x="381183" y="5747724"/>
            <a:ext cx="4196983"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000"/>
              </a:lnSpc>
            </a:pPr>
            <a:r>
              <a:rPr lang="en-US" altLang="en-US" sz="1000" i="1" dirty="0"/>
              <a:t>All data since fund inception – using monthly returns through </a:t>
            </a:r>
            <a:r>
              <a:rPr lang="en-US" altLang="en-US" sz="1000" i="1" dirty="0" smtClean="0"/>
              <a:t>6/30/2016</a:t>
            </a:r>
            <a:endParaRPr lang="en-US" altLang="en-US" sz="1000" i="1" dirty="0"/>
          </a:p>
        </p:txBody>
      </p:sp>
      <p:sp>
        <p:nvSpPr>
          <p:cNvPr id="15" name="TextBox 14"/>
          <p:cNvSpPr txBox="1"/>
          <p:nvPr/>
        </p:nvSpPr>
        <p:spPr>
          <a:xfrm>
            <a:off x="405138" y="6032956"/>
            <a:ext cx="3276600" cy="215444"/>
          </a:xfrm>
          <a:prstGeom prst="rect">
            <a:avLst/>
          </a:prstGeom>
          <a:noFill/>
        </p:spPr>
        <p:txBody>
          <a:bodyPr wrap="square" rtlCol="0">
            <a:spAutoFit/>
          </a:bodyPr>
          <a:lstStyle/>
          <a:p>
            <a:r>
              <a:rPr lang="en-US" sz="800" b="1" dirty="0" smtClean="0"/>
              <a:t>Past performance is no guarantee of future results</a:t>
            </a:r>
            <a:endParaRPr lang="en-US" sz="800" b="1" dirty="0"/>
          </a:p>
        </p:txBody>
      </p:sp>
      <p:graphicFrame>
        <p:nvGraphicFramePr>
          <p:cNvPr id="10" name="Chart 9"/>
          <p:cNvGraphicFramePr>
            <a:graphicFrameLocks noChangeAspect="1"/>
          </p:cNvGraphicFramePr>
          <p:nvPr>
            <p:extLst>
              <p:ext uri="{D42A27DB-BD31-4B8C-83A1-F6EECF244321}">
                <p14:modId xmlns:p14="http://schemas.microsoft.com/office/powerpoint/2010/main" val="2953862892"/>
              </p:ext>
            </p:extLst>
          </p:nvPr>
        </p:nvGraphicFramePr>
        <p:xfrm>
          <a:off x="606706" y="1996891"/>
          <a:ext cx="3660494" cy="34289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bwMode="auto">
          <a:xfrm>
            <a:off x="143494" y="1371601"/>
            <a:ext cx="441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137160"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000"/>
              </a:lnSpc>
            </a:pPr>
            <a:r>
              <a:rPr lang="en-US" altLang="en-US" sz="1200" b="1" dirty="0" smtClean="0">
                <a:latin typeface="Calibri" pitchFamily="34" charset="0"/>
              </a:rPr>
              <a:t>AVERAGE RETURNS </a:t>
            </a:r>
            <a:r>
              <a:rPr lang="en-US" altLang="en-US" sz="1200" b="1" dirty="0">
                <a:latin typeface="Calibri" pitchFamily="34" charset="0"/>
              </a:rPr>
              <a:t>/ DOWN BOND MARKETS </a:t>
            </a:r>
            <a:endParaRPr lang="en-US" altLang="en-US" sz="1200" b="1" dirty="0" smtClean="0">
              <a:latin typeface="Calibri" pitchFamily="34" charset="0"/>
            </a:endParaRPr>
          </a:p>
          <a:p>
            <a:pPr algn="ctr" eaLnBrk="1" hangingPunct="1">
              <a:lnSpc>
                <a:spcPts val="2000"/>
              </a:lnSpc>
            </a:pPr>
            <a:r>
              <a:rPr lang="en-US" altLang="en-US" sz="1200" b="1" dirty="0" smtClean="0">
                <a:latin typeface="Calibri" pitchFamily="34" charset="0"/>
              </a:rPr>
              <a:t>vs. </a:t>
            </a:r>
            <a:r>
              <a:rPr lang="en-US" altLang="en-US" sz="1200" b="1" dirty="0">
                <a:latin typeface="Calibri" pitchFamily="34" charset="0"/>
              </a:rPr>
              <a:t>BARCLAYS AGG</a:t>
            </a:r>
          </a:p>
        </p:txBody>
      </p:sp>
      <p:sp>
        <p:nvSpPr>
          <p:cNvPr id="12" name="Title 1"/>
          <p:cNvSpPr txBox="1">
            <a:spLocks/>
          </p:cNvSpPr>
          <p:nvPr/>
        </p:nvSpPr>
        <p:spPr bwMode="auto">
          <a:xfrm>
            <a:off x="5029200" y="1371601"/>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137160"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000"/>
              </a:lnSpc>
            </a:pPr>
            <a:r>
              <a:rPr lang="en-US" altLang="en-US" sz="1200" b="1" dirty="0" smtClean="0">
                <a:latin typeface="Calibri" pitchFamily="34" charset="0"/>
              </a:rPr>
              <a:t>UP / DOWN CAPTURE</a:t>
            </a:r>
          </a:p>
          <a:p>
            <a:pPr algn="ctr" eaLnBrk="1" hangingPunct="1">
              <a:lnSpc>
                <a:spcPts val="2000"/>
              </a:lnSpc>
            </a:pPr>
            <a:r>
              <a:rPr lang="en-US" altLang="en-US" sz="1200" b="1" dirty="0" smtClean="0">
                <a:latin typeface="Calibri" pitchFamily="34" charset="0"/>
              </a:rPr>
              <a:t>vs. </a:t>
            </a:r>
            <a:r>
              <a:rPr lang="en-US" altLang="en-US" sz="1200" b="1" dirty="0">
                <a:latin typeface="Calibri" pitchFamily="34" charset="0"/>
              </a:rPr>
              <a:t>BARCLAYS AGG</a:t>
            </a:r>
          </a:p>
        </p:txBody>
      </p:sp>
      <p:graphicFrame>
        <p:nvGraphicFramePr>
          <p:cNvPr id="13" name="Chart 12"/>
          <p:cNvGraphicFramePr/>
          <p:nvPr>
            <p:extLst>
              <p:ext uri="{D42A27DB-BD31-4B8C-83A1-F6EECF244321}">
                <p14:modId xmlns:p14="http://schemas.microsoft.com/office/powerpoint/2010/main" val="735614400"/>
              </p:ext>
            </p:extLst>
          </p:nvPr>
        </p:nvGraphicFramePr>
        <p:xfrm>
          <a:off x="5407209" y="1666478"/>
          <a:ext cx="273041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a:spLocks noChangeArrowheads="1"/>
          </p:cNvSpPr>
          <p:nvPr/>
        </p:nvSpPr>
        <p:spPr bwMode="auto">
          <a:xfrm>
            <a:off x="4828649" y="4535027"/>
            <a:ext cx="2019289" cy="400110"/>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en-US" sz="1000" i="1" dirty="0" smtClean="0">
                <a:latin typeface="Calibri" panose="020F0502020204030204" pitchFamily="34" charset="0"/>
              </a:rPr>
              <a:t>Negative down capture represents inverse (positive) return.</a:t>
            </a:r>
            <a:endParaRPr lang="en-US" sz="1000" i="1" dirty="0">
              <a:latin typeface="Calibri" panose="020F0502020204030204" pitchFamily="34" charset="0"/>
            </a:endParaRPr>
          </a:p>
        </p:txBody>
      </p:sp>
      <p:sp>
        <p:nvSpPr>
          <p:cNvPr id="17" name="Rectangle 1"/>
          <p:cNvSpPr>
            <a:spLocks noChangeArrowheads="1"/>
          </p:cNvSpPr>
          <p:nvPr/>
        </p:nvSpPr>
        <p:spPr bwMode="auto">
          <a:xfrm>
            <a:off x="5647227" y="5063951"/>
            <a:ext cx="257938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sz="1100" dirty="0" smtClean="0">
                <a:latin typeface="Calibri" panose="020F0502020204030204" pitchFamily="34" charset="0"/>
                <a:cs typeface="Calibri" panose="020F0502020204030204" pitchFamily="34" charset="0"/>
              </a:rPr>
              <a:t>UP CAPTURE	        DOWN CAPTURE</a:t>
            </a:r>
            <a:endParaRPr lang="en-US" sz="1100" b="1" dirty="0">
              <a:latin typeface="Calibri" panose="020F0502020204030204" pitchFamily="34" charset="0"/>
              <a:cs typeface="Calibri" panose="020F0502020204030204" pitchFamily="34" charset="0"/>
            </a:endParaRPr>
          </a:p>
        </p:txBody>
      </p:sp>
      <p:cxnSp>
        <p:nvCxnSpPr>
          <p:cNvPr id="18" name="Straight Connector 17"/>
          <p:cNvCxnSpPr/>
          <p:nvPr/>
        </p:nvCxnSpPr>
        <p:spPr>
          <a:xfrm>
            <a:off x="5102692" y="4206240"/>
            <a:ext cx="3358783"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432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all" dirty="0"/>
              <a:t>Litman Gregory Masters </a:t>
            </a:r>
            <a:r>
              <a:rPr lang="en-US" altLang="en-US" b="1" dirty="0"/>
              <a:t/>
            </a:r>
            <a:br>
              <a:rPr lang="en-US" altLang="en-US" b="1" dirty="0"/>
            </a:br>
            <a:r>
              <a:rPr lang="en-US" altLang="en-US" b="1" dirty="0"/>
              <a:t>ALTERNATIVE STRATEGIES FUND</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35</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Title 1"/>
          <p:cNvSpPr txBox="1">
            <a:spLocks/>
          </p:cNvSpPr>
          <p:nvPr/>
        </p:nvSpPr>
        <p:spPr bwMode="auto">
          <a:xfrm>
            <a:off x="375229" y="1225032"/>
            <a:ext cx="5114925" cy="533400"/>
          </a:xfrm>
          <a:prstGeom prst="rect">
            <a:avLst/>
          </a:prstGeom>
          <a:noFill/>
          <a:ln w="9525">
            <a:noFill/>
            <a:miter lim="800000"/>
            <a:headEnd/>
            <a:tailEnd/>
          </a:ln>
        </p:spPr>
        <p:txBody>
          <a:bodyPr rIns="0" bIns="137160" anchor="b"/>
          <a:lstStyle/>
          <a:p>
            <a:pPr eaLnBrk="1" hangingPunct="1">
              <a:lnSpc>
                <a:spcPts val="2000"/>
              </a:lnSpc>
              <a:defRPr/>
            </a:pPr>
            <a:r>
              <a:rPr lang="en-US" sz="1400" b="1" kern="0" dirty="0">
                <a:latin typeface="Calibri" panose="020F0502020204030204" pitchFamily="34" charset="0"/>
                <a:ea typeface="Verdana" pitchFamily="34" charset="0"/>
                <a:cs typeface="Verdana" pitchFamily="34" charset="0"/>
              </a:rPr>
              <a:t>MASFX  v. </a:t>
            </a:r>
            <a:r>
              <a:rPr lang="en-US" sz="1400" b="1" kern="0" dirty="0" smtClean="0">
                <a:latin typeface="Calibri" panose="020F0502020204030204" pitchFamily="34" charset="0"/>
                <a:ea typeface="Verdana" pitchFamily="34" charset="0"/>
                <a:cs typeface="Verdana" pitchFamily="34" charset="0"/>
              </a:rPr>
              <a:t>RUSSELL 1000 </a:t>
            </a:r>
            <a:r>
              <a:rPr lang="en-US" sz="1400" b="1" kern="0" dirty="0">
                <a:latin typeface="Calibri" panose="020F0502020204030204" pitchFamily="34" charset="0"/>
                <a:ea typeface="Verdana" pitchFamily="34" charset="0"/>
                <a:cs typeface="Verdana" pitchFamily="34" charset="0"/>
              </a:rPr>
              <a:t>IN DOWN MARKET WEEKS</a:t>
            </a:r>
          </a:p>
          <a:p>
            <a:pPr eaLnBrk="1" hangingPunct="1">
              <a:lnSpc>
                <a:spcPts val="2000"/>
              </a:lnSpc>
              <a:defRPr/>
            </a:pPr>
            <a:endParaRPr lang="en-US" sz="1400" b="1" kern="0" dirty="0">
              <a:latin typeface="Calibri" panose="020F0502020204030204" pitchFamily="34" charset="0"/>
              <a:ea typeface="Verdana" pitchFamily="34" charset="0"/>
              <a:cs typeface="Verdana" pitchFamily="34" charset="0"/>
            </a:endParaRPr>
          </a:p>
        </p:txBody>
      </p:sp>
      <p:graphicFrame>
        <p:nvGraphicFramePr>
          <p:cNvPr id="8" name="Chart 7"/>
          <p:cNvGraphicFramePr>
            <a:graphicFrameLocks noChangeAspect="1"/>
          </p:cNvGraphicFramePr>
          <p:nvPr>
            <p:extLst>
              <p:ext uri="{D42A27DB-BD31-4B8C-83A1-F6EECF244321}">
                <p14:modId xmlns:p14="http://schemas.microsoft.com/office/powerpoint/2010/main" val="995785492"/>
              </p:ext>
            </p:extLst>
          </p:nvPr>
        </p:nvGraphicFramePr>
        <p:xfrm>
          <a:off x="405138" y="1295400"/>
          <a:ext cx="8297428" cy="395763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1"/>
          <p:cNvSpPr>
            <a:spLocks noChangeArrowheads="1"/>
          </p:cNvSpPr>
          <p:nvPr/>
        </p:nvSpPr>
        <p:spPr bwMode="auto">
          <a:xfrm>
            <a:off x="381183" y="5747724"/>
            <a:ext cx="4140877"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000"/>
              </a:lnSpc>
            </a:pPr>
            <a:r>
              <a:rPr lang="en-US" altLang="en-US" sz="1000" i="1" dirty="0"/>
              <a:t>All data since fund inception – using </a:t>
            </a:r>
            <a:r>
              <a:rPr lang="en-US" altLang="en-US" sz="1000" i="1" dirty="0" smtClean="0"/>
              <a:t>weekly </a:t>
            </a:r>
            <a:r>
              <a:rPr lang="en-US" altLang="en-US" sz="1000" i="1" dirty="0"/>
              <a:t>returns through </a:t>
            </a:r>
            <a:r>
              <a:rPr lang="en-US" altLang="en-US" sz="1000" i="1" dirty="0" smtClean="0"/>
              <a:t>6/30/2016</a:t>
            </a:r>
            <a:endParaRPr lang="en-US" altLang="en-US" sz="1000" i="1" dirty="0"/>
          </a:p>
        </p:txBody>
      </p:sp>
      <p:sp>
        <p:nvSpPr>
          <p:cNvPr id="11" name="TextBox 10"/>
          <p:cNvSpPr txBox="1"/>
          <p:nvPr/>
        </p:nvSpPr>
        <p:spPr>
          <a:xfrm>
            <a:off x="405138" y="6032956"/>
            <a:ext cx="3276600" cy="215444"/>
          </a:xfrm>
          <a:prstGeom prst="rect">
            <a:avLst/>
          </a:prstGeom>
          <a:noFill/>
        </p:spPr>
        <p:txBody>
          <a:bodyPr wrap="square" rtlCol="0">
            <a:spAutoFit/>
          </a:bodyPr>
          <a:lstStyle/>
          <a:p>
            <a:r>
              <a:rPr lang="en-US" sz="800" b="1" dirty="0" smtClean="0"/>
              <a:t>Past performance is no guarantee of future results</a:t>
            </a:r>
            <a:endParaRPr lang="en-US" sz="800" b="1" dirty="0"/>
          </a:p>
        </p:txBody>
      </p:sp>
      <p:graphicFrame>
        <p:nvGraphicFramePr>
          <p:cNvPr id="9" name="Table 8"/>
          <p:cNvGraphicFramePr>
            <a:graphicFrameLocks noGrp="1"/>
          </p:cNvGraphicFramePr>
          <p:nvPr>
            <p:extLst>
              <p:ext uri="{D42A27DB-BD31-4B8C-83A1-F6EECF244321}">
                <p14:modId xmlns:p14="http://schemas.microsoft.com/office/powerpoint/2010/main" val="3522417664"/>
              </p:ext>
            </p:extLst>
          </p:nvPr>
        </p:nvGraphicFramePr>
        <p:xfrm>
          <a:off x="6324600" y="5334000"/>
          <a:ext cx="2377966" cy="883920"/>
        </p:xfrm>
        <a:graphic>
          <a:graphicData uri="http://schemas.openxmlformats.org/drawingml/2006/table">
            <a:tbl>
              <a:tblPr firstRow="1" bandRow="1">
                <a:tableStyleId>{5C22544A-7EE6-4342-B048-85BDC9FD1C3A}</a:tableStyleId>
              </a:tblPr>
              <a:tblGrid>
                <a:gridCol w="990819"/>
                <a:gridCol w="1387147"/>
              </a:tblGrid>
              <a:tr h="213290">
                <a:tc>
                  <a:txBody>
                    <a:bodyPr/>
                    <a:lstStyle/>
                    <a:p>
                      <a:endParaRPr lang="en-US" sz="1000" dirty="0">
                        <a:solidFill>
                          <a:schemeClr val="tx1"/>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n-US" sz="1000" dirty="0" smtClean="0">
                          <a:solidFill>
                            <a:schemeClr val="tx1"/>
                          </a:solidFill>
                          <a:latin typeface="Calibri" panose="020F0502020204030204" pitchFamily="34" charset="0"/>
                          <a:cs typeface="Calibri" panose="020F0502020204030204" pitchFamily="34" charset="0"/>
                        </a:rPr>
                        <a:t>Average Return in Down Market</a:t>
                      </a:r>
                      <a:r>
                        <a:rPr lang="en-US" sz="1000" baseline="0" dirty="0" smtClean="0">
                          <a:solidFill>
                            <a:schemeClr val="tx1"/>
                          </a:solidFill>
                          <a:latin typeface="Calibri" panose="020F0502020204030204" pitchFamily="34" charset="0"/>
                          <a:cs typeface="Calibri" panose="020F0502020204030204" pitchFamily="34" charset="0"/>
                        </a:rPr>
                        <a:t> Weeks</a:t>
                      </a:r>
                      <a:endParaRPr lang="en-US" sz="10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r>
              <a:tr h="213583">
                <a:tc>
                  <a:txBody>
                    <a:bodyPr/>
                    <a:lstStyle/>
                    <a:p>
                      <a:r>
                        <a:rPr lang="en-US" sz="1000" dirty="0" smtClean="0">
                          <a:solidFill>
                            <a:schemeClr val="tx1"/>
                          </a:solidFill>
                          <a:latin typeface="Calibri" panose="020F0502020204030204" pitchFamily="34" charset="0"/>
                          <a:cs typeface="Calibri" panose="020F0502020204030204" pitchFamily="34" charset="0"/>
                        </a:rPr>
                        <a:t>MASFX</a:t>
                      </a:r>
                      <a:endParaRPr lang="en-US" sz="1000" dirty="0">
                        <a:solidFill>
                          <a:schemeClr val="tx1"/>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n-US" sz="1000" dirty="0" smtClean="0">
                          <a:solidFill>
                            <a:schemeClr val="tx1"/>
                          </a:solidFill>
                          <a:latin typeface="Calibri" panose="020F0502020204030204" pitchFamily="34" charset="0"/>
                          <a:cs typeface="Calibri" panose="020F0502020204030204" pitchFamily="34" charset="0"/>
                        </a:rPr>
                        <a:t>-0.26%</a:t>
                      </a:r>
                      <a:endParaRPr lang="en-US" sz="10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r>
              <a:tr h="213583">
                <a:tc>
                  <a:txBody>
                    <a:bodyPr/>
                    <a:lstStyle/>
                    <a:p>
                      <a:r>
                        <a:rPr lang="en-US" sz="1000" dirty="0" smtClean="0">
                          <a:solidFill>
                            <a:schemeClr val="tx1"/>
                          </a:solidFill>
                          <a:latin typeface="Calibri" panose="020F0502020204030204" pitchFamily="34" charset="0"/>
                          <a:cs typeface="Calibri" panose="020F0502020204030204" pitchFamily="34" charset="0"/>
                        </a:rPr>
                        <a:t>Russell 1000</a:t>
                      </a:r>
                      <a:endParaRPr lang="en-US" sz="1000" dirty="0">
                        <a:solidFill>
                          <a:schemeClr val="tx1"/>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n-US" sz="1000" dirty="0" smtClean="0">
                          <a:solidFill>
                            <a:schemeClr val="tx1"/>
                          </a:solidFill>
                          <a:latin typeface="Calibri" panose="020F0502020204030204" pitchFamily="34" charset="0"/>
                          <a:cs typeface="Calibri" panose="020F0502020204030204" pitchFamily="34" charset="0"/>
                        </a:rPr>
                        <a:t>-1.46%</a:t>
                      </a:r>
                      <a:endParaRPr lang="en-US" sz="1000"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1251765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STRATEGIES FUND</a:t>
            </a:r>
            <a:br>
              <a:rPr lang="en-US" dirty="0"/>
            </a:br>
            <a:r>
              <a:rPr lang="en-US" b="1" dirty="0"/>
              <a:t>RISK/RETURN STATISTICS</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36</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32861095"/>
              </p:ext>
            </p:extLst>
          </p:nvPr>
        </p:nvGraphicFramePr>
        <p:xfrm>
          <a:off x="533399" y="1676400"/>
          <a:ext cx="8001000" cy="3171418"/>
        </p:xfrm>
        <a:graphic>
          <a:graphicData uri="http://schemas.openxmlformats.org/drawingml/2006/table">
            <a:tbl>
              <a:tblPr/>
              <a:tblGrid>
                <a:gridCol w="72736"/>
                <a:gridCol w="3280065"/>
                <a:gridCol w="535535"/>
                <a:gridCol w="1271187"/>
                <a:gridCol w="1271187"/>
                <a:gridCol w="1570290"/>
              </a:tblGrid>
              <a:tr h="277061">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5C6C9"/>
                    </a:solidFill>
                  </a:tcPr>
                </a:tc>
                <a:tc>
                  <a:txBody>
                    <a:bodyPr/>
                    <a:lstStyle/>
                    <a:p>
                      <a:pPr marL="0" marR="0" lvl="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 </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5C6C9"/>
                    </a:solidFill>
                  </a:tcPr>
                </a:tc>
                <a:tc>
                  <a:txBody>
                    <a:bodyPr/>
                    <a:lstStyle/>
                    <a:p>
                      <a:pPr marL="0" marR="0" algn="ctr" fontAlgn="b">
                        <a:lnSpc>
                          <a:spcPct val="115000"/>
                        </a:lnSpc>
                        <a:spcBef>
                          <a:spcPts val="0"/>
                        </a:spcBef>
                        <a:spcAft>
                          <a:spcPts val="0"/>
                        </a:spcAft>
                      </a:pPr>
                      <a:r>
                        <a:rPr lang="en-US" sz="1100" b="1" kern="1200" dirty="0">
                          <a:solidFill>
                            <a:srgbClr val="000000"/>
                          </a:solidFill>
                          <a:latin typeface="Calibri" pitchFamily="34" charset="0"/>
                          <a:ea typeface="Times New Roman"/>
                          <a:cs typeface="Calibri" pitchFamily="34" charset="0"/>
                        </a:rPr>
                        <a:t>MASFX</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solidFill>
                      <a:srgbClr val="B5C6C9"/>
                    </a:solidFill>
                  </a:tcPr>
                </a:tc>
                <a:tc>
                  <a:txBody>
                    <a:bodyPr/>
                    <a:lstStyle/>
                    <a:p>
                      <a:pPr marL="0" marR="0" algn="ctr" fontAlgn="b">
                        <a:lnSpc>
                          <a:spcPct val="115000"/>
                        </a:lnSpc>
                        <a:spcBef>
                          <a:spcPts val="0"/>
                        </a:spcBef>
                        <a:spcAft>
                          <a:spcPts val="0"/>
                        </a:spcAft>
                      </a:pPr>
                      <a:r>
                        <a:rPr lang="en-US" sz="1100" b="1" kern="1200" dirty="0" smtClean="0">
                          <a:solidFill>
                            <a:srgbClr val="000000"/>
                          </a:solidFill>
                          <a:latin typeface="Calibri" pitchFamily="34" charset="0"/>
                          <a:ea typeface="Times New Roman"/>
                          <a:cs typeface="Calibri" pitchFamily="34" charset="0"/>
                        </a:rPr>
                        <a:t>BARCLAYS</a:t>
                      </a:r>
                      <a:r>
                        <a:rPr lang="en-US" sz="1100" b="1" kern="1200" baseline="0" dirty="0" smtClean="0">
                          <a:solidFill>
                            <a:srgbClr val="000000"/>
                          </a:solidFill>
                          <a:latin typeface="Calibri" pitchFamily="34" charset="0"/>
                          <a:ea typeface="Times New Roman"/>
                          <a:cs typeface="Calibri" pitchFamily="34" charset="0"/>
                        </a:rPr>
                        <a:t> </a:t>
                      </a:r>
                      <a:r>
                        <a:rPr lang="en-US" sz="1100" b="1" kern="1200" dirty="0" smtClean="0">
                          <a:solidFill>
                            <a:srgbClr val="000000"/>
                          </a:solidFill>
                          <a:latin typeface="Calibri" pitchFamily="34" charset="0"/>
                          <a:ea typeface="Times New Roman"/>
                          <a:cs typeface="Calibri" pitchFamily="34" charset="0"/>
                        </a:rPr>
                        <a:t>AGG BOND </a:t>
                      </a:r>
                      <a:endParaRPr lang="en-US" sz="1100" dirty="0">
                        <a:latin typeface="Calibri" pitchFamily="34" charset="0"/>
                        <a:ea typeface="Calibri"/>
                        <a:cs typeface="Calibri" pitchFamily="34" charset="0"/>
                      </a:endParaRPr>
                    </a:p>
                  </a:txBody>
                  <a:tcPr marL="6203" marR="6203" marT="6203" marB="0" anchor="b">
                    <a:lnL>
                      <a:noFill/>
                    </a:lnL>
                    <a:lnR>
                      <a:noFill/>
                    </a:lnR>
                    <a:lnT>
                      <a:noFill/>
                    </a:lnT>
                    <a:lnB w="12700" cap="flat" cmpd="sng" algn="ctr">
                      <a:solidFill>
                        <a:schemeClr val="tx2"/>
                      </a:solidFill>
                      <a:prstDash val="solid"/>
                      <a:round/>
                      <a:headEnd type="none" w="med" len="med"/>
                      <a:tailEnd type="none" w="med" len="med"/>
                    </a:lnB>
                    <a:solidFill>
                      <a:srgbClr val="B5C6C9"/>
                    </a:solidFill>
                  </a:tcPr>
                </a:tc>
                <a:tc>
                  <a:txBody>
                    <a:bodyPr/>
                    <a:lstStyle/>
                    <a:p>
                      <a:pPr marL="0" marR="0" algn="ctr" fontAlgn="b">
                        <a:lnSpc>
                          <a:spcPct val="115000"/>
                        </a:lnSpc>
                        <a:spcBef>
                          <a:spcPts val="0"/>
                        </a:spcBef>
                        <a:spcAft>
                          <a:spcPts val="0"/>
                        </a:spcAft>
                      </a:pPr>
                      <a:r>
                        <a:rPr lang="en-US" sz="1100" b="1" kern="1200" dirty="0" smtClean="0">
                          <a:solidFill>
                            <a:srgbClr val="000000"/>
                          </a:solidFill>
                          <a:latin typeface="Calibri" pitchFamily="34" charset="0"/>
                          <a:ea typeface="Times New Roman"/>
                          <a:cs typeface="Calibri" pitchFamily="34" charset="0"/>
                        </a:rPr>
                        <a:t>Russell 1000</a:t>
                      </a:r>
                      <a:endParaRPr lang="en-US" sz="1100" dirty="0">
                        <a:latin typeface="Calibri" pitchFamily="34" charset="0"/>
                        <a:ea typeface="Calibri"/>
                        <a:cs typeface="Calibri" pitchFamily="34" charset="0"/>
                      </a:endParaRPr>
                    </a:p>
                  </a:txBody>
                  <a:tcPr marL="6203" marR="6203" marT="6203" marB="0" anchor="b">
                    <a:lnL>
                      <a:noFill/>
                    </a:lnL>
                    <a:lnR>
                      <a:noFill/>
                    </a:lnR>
                    <a:lnT>
                      <a:noFill/>
                    </a:lnT>
                    <a:lnB w="12700" cap="flat" cmpd="sng" algn="ctr">
                      <a:solidFill>
                        <a:schemeClr val="tx2"/>
                      </a:solidFill>
                      <a:prstDash val="solid"/>
                      <a:round/>
                      <a:headEnd type="none" w="med" len="med"/>
                      <a:tailEnd type="none" w="med" len="med"/>
                    </a:lnB>
                    <a:solidFill>
                      <a:srgbClr val="B5C6C9"/>
                    </a:solidFill>
                  </a:tcPr>
                </a:tc>
                <a:tc>
                  <a:txBody>
                    <a:bodyPr/>
                    <a:lstStyle/>
                    <a:p>
                      <a:pPr marL="0" marR="0" algn="ctr" fontAlgn="b">
                        <a:lnSpc>
                          <a:spcPct val="115000"/>
                        </a:lnSpc>
                        <a:spcBef>
                          <a:spcPts val="0"/>
                        </a:spcBef>
                        <a:spcAft>
                          <a:spcPts val="0"/>
                        </a:spcAft>
                      </a:pPr>
                      <a:r>
                        <a:rPr lang="en-US" sz="1100" b="1" kern="1200" dirty="0">
                          <a:solidFill>
                            <a:srgbClr val="000000"/>
                          </a:solidFill>
                          <a:latin typeface="Calibri" pitchFamily="34" charset="0"/>
                          <a:ea typeface="Times New Roman"/>
                          <a:cs typeface="Calibri" pitchFamily="34" charset="0"/>
                        </a:rPr>
                        <a:t>Morningstar Multi-Alternatives Category</a:t>
                      </a:r>
                      <a:endParaRPr lang="en-US" sz="1100" dirty="0">
                        <a:latin typeface="Calibri" pitchFamily="34" charset="0"/>
                        <a:ea typeface="Calibri"/>
                        <a:cs typeface="Calibri" pitchFamily="34" charset="0"/>
                      </a:endParaRPr>
                    </a:p>
                  </a:txBody>
                  <a:tcPr marL="6203" marR="6203" marT="6203" marB="0" anchor="b">
                    <a:lnL>
                      <a:noFill/>
                    </a:lnL>
                    <a:lnR>
                      <a:noFill/>
                    </a:lnR>
                    <a:lnT>
                      <a:noFill/>
                    </a:lnT>
                    <a:lnB w="12700" cap="flat" cmpd="sng" algn="ctr">
                      <a:solidFill>
                        <a:schemeClr val="tx2"/>
                      </a:solidFill>
                      <a:prstDash val="solid"/>
                      <a:round/>
                      <a:headEnd type="none" w="med" len="med"/>
                      <a:tailEnd type="none" w="med" len="med"/>
                    </a:lnB>
                    <a:solidFill>
                      <a:srgbClr val="B5C6C9"/>
                    </a:solidFill>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Annualized Return</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chemeClr val="tx2"/>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chemeClr val="tx2"/>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w="12700" cap="flat" cmpd="sng" algn="ctr">
                      <a:solidFill>
                        <a:schemeClr val="tx2"/>
                      </a:solidFill>
                      <a:prstDash val="solid"/>
                      <a:round/>
                      <a:headEnd type="none" w="med" len="med"/>
                      <a:tailEnd type="none" w="med" len="med"/>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Total Cumulative Return</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a:solidFill>
                            <a:srgbClr val="000000"/>
                          </a:solidFill>
                          <a:latin typeface="Calibri" pitchFamily="34" charset="0"/>
                          <a:ea typeface="Times New Roman"/>
                          <a:cs typeface="Calibri" pitchFamily="34" charset="0"/>
                        </a:rPr>
                        <a:t>Annualized Std. Deviation</a:t>
                      </a:r>
                      <a:endParaRPr lang="en-US" sz="110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dirty="0" smtClean="0">
                          <a:solidFill>
                            <a:srgbClr val="000000"/>
                          </a:solidFill>
                          <a:latin typeface="Calibri" pitchFamily="34" charset="0"/>
                          <a:ea typeface="Times New Roman"/>
                          <a:cs typeface="Calibri" pitchFamily="34" charset="0"/>
                        </a:rPr>
                        <a:t>Sharpe </a:t>
                      </a:r>
                      <a:r>
                        <a:rPr lang="en-US" sz="1100" kern="1200" dirty="0">
                          <a:solidFill>
                            <a:srgbClr val="000000"/>
                          </a:solidFill>
                          <a:latin typeface="Calibri" pitchFamily="34" charset="0"/>
                          <a:ea typeface="Times New Roman"/>
                          <a:cs typeface="Calibri" pitchFamily="34" charset="0"/>
                        </a:rPr>
                        <a:t>Ratio (Annualized)</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Beta (to </a:t>
                      </a:r>
                      <a:r>
                        <a:rPr lang="en-US" sz="1100" kern="1200" dirty="0" smtClean="0">
                          <a:solidFill>
                            <a:srgbClr val="000000"/>
                          </a:solidFill>
                          <a:latin typeface="Calibri" pitchFamily="34" charset="0"/>
                          <a:ea typeface="Times New Roman"/>
                          <a:cs typeface="Calibri" pitchFamily="34" charset="0"/>
                        </a:rPr>
                        <a:t>Russell 1000)</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Correlation of MASFX to…</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0.79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0.82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Worst Drawdown</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a:solidFill>
                            <a:srgbClr val="000000"/>
                          </a:solidFill>
                          <a:latin typeface="Calibri" pitchFamily="34" charset="0"/>
                          <a:ea typeface="Times New Roman"/>
                          <a:cs typeface="Calibri" pitchFamily="34" charset="0"/>
                        </a:rPr>
                        <a:t>Worst 12-Month Return</a:t>
                      </a:r>
                      <a:endParaRPr lang="en-US" sz="110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-2.47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-7.21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-6.90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 Positive 12-Month Periods</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1000"/>
                        </a:spcAft>
                      </a:pPr>
                      <a:r>
                        <a:rPr lang="en-US" sz="900">
                          <a:effectLst/>
                          <a:latin typeface="Calibri" panose="020F0502020204030204" pitchFamily="34" charset="0"/>
                          <a:ea typeface="Calibri" panose="020F0502020204030204" pitchFamily="34" charset="0"/>
                          <a:cs typeface="Times New Roman" panose="02020603050405020304" pitchFamily="18" charset="0"/>
                        </a:rPr>
                        <a:t>79.59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Upside Capture (vs. </a:t>
                      </a:r>
                      <a:r>
                        <a:rPr lang="en-US" sz="1100" kern="1200" dirty="0" smtClean="0">
                          <a:solidFill>
                            <a:srgbClr val="000000"/>
                          </a:solidFill>
                          <a:latin typeface="Calibri" pitchFamily="34" charset="0"/>
                          <a:ea typeface="Times New Roman"/>
                          <a:cs typeface="Calibri" pitchFamily="34" charset="0"/>
                        </a:rPr>
                        <a:t>Russell 1000)</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a:noFill/>
                    </a:lnB>
                  </a:tcPr>
                </a:tc>
              </a:tr>
              <a:tr h="148889">
                <a:tc>
                  <a:txBody>
                    <a:bodyPr/>
                    <a:lstStyle/>
                    <a:p>
                      <a:pPr marL="0" marR="0" lvl="0" fontAlgn="b">
                        <a:lnSpc>
                          <a:spcPct val="115000"/>
                        </a:lnSpc>
                        <a:spcBef>
                          <a:spcPts val="0"/>
                        </a:spcBef>
                        <a:spcAft>
                          <a:spcPts val="0"/>
                        </a:spcAft>
                      </a:pPr>
                      <a:endParaRPr lang="en-US" sz="1100" dirty="0">
                        <a:latin typeface="Calibri" pitchFamily="34" charset="0"/>
                        <a:ea typeface="Calibri"/>
                        <a:cs typeface="Calibri" pitchFamily="34" charset="0"/>
                      </a:endParaRPr>
                    </a:p>
                  </a:txBody>
                  <a:tcPr marL="6203" marR="6203" marT="6203" marB="0" anchor="b">
                    <a:lnL>
                      <a:noFill/>
                    </a:lnL>
                    <a:lnR w="12700" cap="flat" cmpd="sng" algn="ctr">
                      <a:no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Downside Capture (vs. </a:t>
                      </a:r>
                      <a:r>
                        <a:rPr lang="en-US" sz="1100" kern="1200" dirty="0" smtClean="0">
                          <a:solidFill>
                            <a:srgbClr val="000000"/>
                          </a:solidFill>
                          <a:latin typeface="Calibri" pitchFamily="34" charset="0"/>
                          <a:ea typeface="Times New Roman"/>
                          <a:cs typeface="Calibri" pitchFamily="34" charset="0"/>
                        </a:rPr>
                        <a:t>Russell</a:t>
                      </a:r>
                      <a:r>
                        <a:rPr lang="en-US" sz="1100" kern="1200" baseline="0" dirty="0" smtClean="0">
                          <a:solidFill>
                            <a:srgbClr val="000000"/>
                          </a:solidFill>
                          <a:latin typeface="Calibri" pitchFamily="34" charset="0"/>
                          <a:ea typeface="Times New Roman"/>
                          <a:cs typeface="Calibri" pitchFamily="34" charset="0"/>
                        </a:rPr>
                        <a:t> 1000</a:t>
                      </a:r>
                      <a:r>
                        <a:rPr lang="en-US" sz="1100" kern="1200" dirty="0" smtClean="0">
                          <a:solidFill>
                            <a:srgbClr val="000000"/>
                          </a:solidFill>
                          <a:latin typeface="Calibri" pitchFamily="34" charset="0"/>
                          <a:ea typeface="Times New Roman"/>
                          <a:cs typeface="Calibri" pitchFamily="34" charset="0"/>
                        </a:rPr>
                        <a:t>)</a:t>
                      </a:r>
                      <a:endParaRPr lang="en-US" sz="1100" dirty="0">
                        <a:latin typeface="Calibri" pitchFamily="34" charset="0"/>
                        <a:ea typeface="Calibri"/>
                        <a:cs typeface="Calibri" pitchFamily="34" charset="0"/>
                      </a:endParaRPr>
                    </a:p>
                  </a:txBody>
                  <a:tcPr marL="6203" marR="6203" marT="62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noFill/>
                      <a:prstDash val="solid"/>
                      <a:round/>
                      <a:headEnd type="none" w="med" len="med"/>
                      <a:tailEnd type="none" w="med" len="med"/>
                    </a:lnL>
                    <a:lnR>
                      <a:noFill/>
                    </a:lnR>
                    <a:lnT>
                      <a:noFill/>
                    </a:lnT>
                    <a:lnB w="1270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a:noFill/>
                    </a:lnL>
                    <a:lnR>
                      <a:noFill/>
                    </a:lnR>
                    <a:lnT>
                      <a:noFill/>
                    </a:lnT>
                    <a:lnB w="12700" cap="flat" cmpd="sng" algn="ctr">
                      <a:solidFill>
                        <a:schemeClr val="tx2"/>
                      </a:solidFill>
                      <a:prstDash val="solid"/>
                      <a:round/>
                      <a:headEnd type="none" w="med" len="med"/>
                      <a:tailEnd type="none" w="med" len="med"/>
                    </a:lnB>
                  </a:tcPr>
                </a:tc>
              </a:tr>
              <a:tr h="148889">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endParaRPr lang="en-US" sz="1100" dirty="0">
                        <a:latin typeface="Calibri" pitchFamily="34" charset="0"/>
                        <a:ea typeface="Calibri"/>
                        <a:cs typeface="Calibri" pitchFamily="34" charset="0"/>
                      </a:endParaRPr>
                    </a:p>
                  </a:txBody>
                  <a:tcPr marL="6203" marR="6203" marT="6203" marB="0" anchor="b">
                    <a:lnL>
                      <a:noFill/>
                    </a:lnL>
                    <a:lnR>
                      <a:noFill/>
                    </a:lnR>
                    <a:lnT w="12700" cap="flat" cmpd="sng" algn="ctr">
                      <a:solidFill>
                        <a:schemeClr val="tx2"/>
                      </a:solidFill>
                      <a:prstDash val="solid"/>
                      <a:round/>
                      <a:headEnd type="none" w="med" len="med"/>
                      <a:tailEnd type="none" w="med" len="med"/>
                    </a:lnT>
                    <a:lnB>
                      <a:noFill/>
                    </a:lnB>
                  </a:tcPr>
                </a:tc>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r>
                        <a:rPr lang="en-US" sz="1100" b="1" dirty="0" smtClean="0">
                          <a:latin typeface="Calibri" pitchFamily="34" charset="0"/>
                        </a:rPr>
                        <a:t>Past performance does not guarantee future results</a:t>
                      </a:r>
                      <a:endParaRPr lang="en-US" sz="1100" b="1" kern="1200" dirty="0" smtClean="0">
                        <a:solidFill>
                          <a:srgbClr val="000000"/>
                        </a:solidFill>
                        <a:latin typeface="Calibri" pitchFamily="34" charset="0"/>
                        <a:ea typeface="Times New Roman"/>
                        <a:cs typeface="Calibri" pitchFamily="34" charset="0"/>
                      </a:endParaRPr>
                    </a:p>
                    <a:p>
                      <a:pPr marL="0" marR="0" lvl="0" indent="0" algn="l" defTabSz="914400" rtl="0" eaLnBrk="1" fontAlgn="b" latinLnBrk="0" hangingPunct="1">
                        <a:lnSpc>
                          <a:spcPct val="115000"/>
                        </a:lnSpc>
                        <a:spcBef>
                          <a:spcPts val="0"/>
                        </a:spcBef>
                        <a:spcAft>
                          <a:spcPts val="0"/>
                        </a:spcAft>
                        <a:buClrTx/>
                        <a:buSzTx/>
                        <a:buFontTx/>
                        <a:buNone/>
                        <a:tabLst/>
                        <a:defRPr/>
                      </a:pPr>
                      <a:r>
                        <a:rPr lang="en-US" sz="1100" kern="1200" dirty="0" smtClean="0">
                          <a:solidFill>
                            <a:srgbClr val="000000"/>
                          </a:solidFill>
                          <a:latin typeface="Calibri" pitchFamily="34" charset="0"/>
                          <a:ea typeface="Times New Roman"/>
                          <a:cs typeface="Calibri" pitchFamily="34" charset="0"/>
                        </a:rPr>
                        <a:t>Since inception (9/30/11)</a:t>
                      </a:r>
                      <a:endParaRPr lang="en-US" sz="1100" dirty="0" smtClean="0">
                        <a:latin typeface="Calibri" pitchFamily="34" charset="0"/>
                        <a:ea typeface="Calibri"/>
                        <a:cs typeface="Calibri" pitchFamily="34" charset="0"/>
                      </a:endParaRPr>
                    </a:p>
                  </a:txBody>
                  <a:tcPr marL="6203" marR="6203" marT="6203" marB="0" anchor="b">
                    <a:lnL>
                      <a:noFill/>
                    </a:lnL>
                    <a:lnR>
                      <a:noFill/>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fontAlgn="b">
                        <a:lnSpc>
                          <a:spcPct val="115000"/>
                        </a:lnSpc>
                        <a:spcBef>
                          <a:spcPts val="0"/>
                        </a:spcBef>
                        <a:spcAft>
                          <a:spcPts val="0"/>
                        </a:spcAft>
                      </a:pPr>
                      <a:r>
                        <a:rPr lang="en-US" sz="1100" kern="1200" dirty="0">
                          <a:solidFill>
                            <a:srgbClr val="000000"/>
                          </a:solidFill>
                          <a:latin typeface="Calibri" pitchFamily="34" charset="0"/>
                          <a:ea typeface="Times New Roman"/>
                          <a:cs typeface="Calibri" pitchFamily="34" charset="0"/>
                        </a:rPr>
                        <a:t> </a:t>
                      </a:r>
                      <a:endParaRPr lang="en-US" sz="1100" dirty="0">
                        <a:latin typeface="Calibri" pitchFamily="34" charset="0"/>
                        <a:ea typeface="Calibri"/>
                        <a:cs typeface="Calibri" pitchFamily="34" charset="0"/>
                      </a:endParaRPr>
                    </a:p>
                  </a:txBody>
                  <a:tcPr marL="6203" marR="6203" marT="6203" marB="0" anchor="b">
                    <a:lnL>
                      <a:noFill/>
                    </a:lnL>
                    <a:lnR>
                      <a:noFill/>
                    </a:lnR>
                    <a:lnT w="12700" cap="flat" cmpd="sng" algn="ctr">
                      <a:solidFill>
                        <a:schemeClr val="tx2"/>
                      </a:solidFill>
                      <a:prstDash val="solid"/>
                      <a:round/>
                      <a:headEnd type="none" w="med" len="med"/>
                      <a:tailEnd type="none" w="med" len="med"/>
                    </a:lnT>
                    <a:lnB>
                      <a:noFill/>
                    </a:lnB>
                  </a:tcPr>
                </a:tc>
                <a:tc>
                  <a:txBody>
                    <a:bodyPr/>
                    <a:lstStyle/>
                    <a:p>
                      <a:pPr marL="0" marR="0" fontAlgn="b">
                        <a:lnSpc>
                          <a:spcPct val="115000"/>
                        </a:lnSpc>
                        <a:spcBef>
                          <a:spcPts val="0"/>
                        </a:spcBef>
                        <a:spcAft>
                          <a:spcPts val="0"/>
                        </a:spcAft>
                      </a:pPr>
                      <a:r>
                        <a:rPr lang="en-US" sz="1100" kern="1200">
                          <a:solidFill>
                            <a:srgbClr val="000000"/>
                          </a:solidFill>
                          <a:latin typeface="Calibri" pitchFamily="34" charset="0"/>
                          <a:ea typeface="Times New Roman"/>
                          <a:cs typeface="Calibri" pitchFamily="34" charset="0"/>
                        </a:rPr>
                        <a:t> </a:t>
                      </a:r>
                      <a:endParaRPr lang="en-US" sz="1100">
                        <a:latin typeface="Calibri" pitchFamily="34" charset="0"/>
                        <a:ea typeface="Calibri"/>
                        <a:cs typeface="Calibri" pitchFamily="34" charset="0"/>
                      </a:endParaRPr>
                    </a:p>
                  </a:txBody>
                  <a:tcPr marL="6203" marR="6203" marT="6203" marB="0" anchor="b">
                    <a:lnL>
                      <a:noFill/>
                    </a:lnL>
                    <a:lnR>
                      <a:noFill/>
                    </a:lnR>
                    <a:lnT w="12700" cap="flat" cmpd="sng" algn="ctr">
                      <a:solidFill>
                        <a:schemeClr val="tx2"/>
                      </a:solidFill>
                      <a:prstDash val="solid"/>
                      <a:round/>
                      <a:headEnd type="none" w="med" len="med"/>
                      <a:tailEnd type="none" w="med" len="med"/>
                    </a:lnT>
                    <a:lnB>
                      <a:noFill/>
                    </a:lnB>
                  </a:tcPr>
                </a:tc>
                <a:tc>
                  <a:txBody>
                    <a:bodyPr/>
                    <a:lstStyle/>
                    <a:p>
                      <a:pPr marL="0" marR="0" fontAlgn="b">
                        <a:lnSpc>
                          <a:spcPct val="115000"/>
                        </a:lnSpc>
                        <a:spcBef>
                          <a:spcPts val="0"/>
                        </a:spcBef>
                        <a:spcAft>
                          <a:spcPts val="0"/>
                        </a:spcAft>
                      </a:pPr>
                      <a:r>
                        <a:rPr lang="en-US" sz="1100" kern="1200">
                          <a:solidFill>
                            <a:srgbClr val="000000"/>
                          </a:solidFill>
                          <a:latin typeface="Calibri" pitchFamily="34" charset="0"/>
                          <a:ea typeface="Times New Roman"/>
                          <a:cs typeface="Calibri" pitchFamily="34" charset="0"/>
                        </a:rPr>
                        <a:t> </a:t>
                      </a:r>
                      <a:endParaRPr lang="en-US" sz="1100">
                        <a:latin typeface="Calibri" pitchFamily="34" charset="0"/>
                        <a:ea typeface="Calibri"/>
                        <a:cs typeface="Calibri" pitchFamily="34" charset="0"/>
                      </a:endParaRPr>
                    </a:p>
                  </a:txBody>
                  <a:tcPr marL="6203" marR="6203" marT="6203" marB="0" anchor="b">
                    <a:lnL>
                      <a:noFill/>
                    </a:lnL>
                    <a:lnR>
                      <a:noFill/>
                    </a:lnR>
                    <a:lnT w="12700" cap="flat" cmpd="sng" algn="ctr">
                      <a:solidFill>
                        <a:schemeClr val="tx2"/>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US" sz="1100" kern="1200" dirty="0">
                          <a:solidFill>
                            <a:srgbClr val="FF0000"/>
                          </a:solidFill>
                          <a:latin typeface="Calibri" pitchFamily="34" charset="0"/>
                          <a:ea typeface="Times New Roman"/>
                          <a:cs typeface="Calibri" pitchFamily="34" charset="0"/>
                        </a:rPr>
                        <a:t> As of </a:t>
                      </a:r>
                      <a:r>
                        <a:rPr lang="en-US" sz="1100" kern="1200" dirty="0" smtClean="0">
                          <a:solidFill>
                            <a:srgbClr val="FF0000"/>
                          </a:solidFill>
                          <a:latin typeface="Calibri" pitchFamily="34" charset="0"/>
                          <a:ea typeface="Times New Roman"/>
                          <a:cs typeface="Calibri" pitchFamily="34" charset="0"/>
                        </a:rPr>
                        <a:t>6/30/16</a:t>
                      </a:r>
                      <a:endParaRPr lang="en-US" sz="1100" dirty="0">
                        <a:solidFill>
                          <a:srgbClr val="FF0000"/>
                        </a:solidFill>
                        <a:latin typeface="Calibri" pitchFamily="34" charset="0"/>
                        <a:ea typeface="Calibri"/>
                        <a:cs typeface="Calibri" pitchFamily="34" charset="0"/>
                      </a:endParaRPr>
                    </a:p>
                  </a:txBody>
                  <a:tcPr marL="6203" marR="6203" marT="6203" marB="0" anchor="b">
                    <a:lnL>
                      <a:noFill/>
                    </a:lnL>
                    <a:lnR>
                      <a:noFill/>
                    </a:lnR>
                    <a:lnT w="12700" cap="flat" cmpd="sng" algn="ctr">
                      <a:solidFill>
                        <a:schemeClr val="tx2"/>
                      </a:solidFill>
                      <a:prstDash val="solid"/>
                      <a:round/>
                      <a:headEnd type="none" w="med" len="med"/>
                      <a:tailEnd type="none" w="med" len="med"/>
                    </a:lnT>
                    <a:lnB>
                      <a:noFill/>
                    </a:lnB>
                  </a:tcPr>
                </a:tc>
              </a:tr>
              <a:tr h="148889">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endParaRPr lang="en-US" sz="1100" dirty="0" smtClean="0">
                        <a:latin typeface="Calibri" pitchFamily="34" charset="0"/>
                        <a:ea typeface="Calibri"/>
                        <a:cs typeface="Calibri" pitchFamily="34" charset="0"/>
                      </a:endParaRPr>
                    </a:p>
                  </a:txBody>
                  <a:tcPr marL="6203" marR="6203" marT="6203" marB="0" anchor="b">
                    <a:lnL>
                      <a:noFill/>
                    </a:lnL>
                    <a:lnR>
                      <a:noFill/>
                    </a:lnR>
                    <a:lnT>
                      <a:noFill/>
                    </a:lnT>
                    <a:lnB>
                      <a:noFill/>
                    </a:lnB>
                  </a:tcPr>
                </a:tc>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r>
                        <a:rPr lang="en-US" sz="1100" kern="1200" dirty="0" smtClean="0">
                          <a:solidFill>
                            <a:srgbClr val="000000"/>
                          </a:solidFill>
                          <a:latin typeface="Calibri" pitchFamily="34" charset="0"/>
                          <a:ea typeface="Times New Roman"/>
                          <a:cs typeface="Calibri" pitchFamily="34" charset="0"/>
                        </a:rPr>
                        <a:t>Worst Drawdown based on weekly returns</a:t>
                      </a:r>
                      <a:endParaRPr lang="en-US" sz="1100" dirty="0" smtClean="0">
                        <a:latin typeface="Calibri" pitchFamily="34" charset="0"/>
                        <a:ea typeface="Calibri"/>
                        <a:cs typeface="Calibri" pitchFamily="34" charset="0"/>
                      </a:endParaRPr>
                    </a:p>
                  </a:txBody>
                  <a:tcPr marL="6203" marR="6203" marT="6203"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en-US" sz="1100" dirty="0" smtClean="0">
                        <a:latin typeface="Calibri" pitchFamily="34" charset="0"/>
                        <a:cs typeface="Calibri" pitchFamily="34" charset="0"/>
                      </a:endParaRPr>
                    </a:p>
                  </a:txBody>
                  <a:tcPr marL="6203" marR="6203" marT="6203" marB="0" anchor="b">
                    <a:lnL>
                      <a:noFill/>
                    </a:lnL>
                    <a:lnR>
                      <a:noFill/>
                    </a:lnR>
                    <a:lnT>
                      <a:noFill/>
                    </a:lnT>
                    <a:lnB>
                      <a:noFill/>
                    </a:lnB>
                  </a:tcPr>
                </a:tc>
                <a:tc>
                  <a:txBody>
                    <a:bodyPr/>
                    <a:lstStyle/>
                    <a:p>
                      <a:pPr>
                        <a:lnSpc>
                          <a:spcPct val="115000"/>
                        </a:lnSpc>
                      </a:pPr>
                      <a:endParaRPr lang="en-US" sz="1100" dirty="0">
                        <a:latin typeface="Calibri" pitchFamily="34" charset="0"/>
                        <a:cs typeface="Calibri" pitchFamily="34" charset="0"/>
                      </a:endParaRPr>
                    </a:p>
                  </a:txBody>
                  <a:tcPr marL="6203" marR="6203" marT="6203" marB="0" anchor="b">
                    <a:lnL>
                      <a:noFill/>
                    </a:lnL>
                    <a:lnR>
                      <a:noFill/>
                    </a:lnR>
                    <a:lnT>
                      <a:noFill/>
                    </a:lnT>
                    <a:lnB>
                      <a:noFill/>
                    </a:lnB>
                  </a:tcPr>
                </a:tc>
                <a:tc>
                  <a:txBody>
                    <a:bodyPr/>
                    <a:lstStyle/>
                    <a:p>
                      <a:pPr>
                        <a:lnSpc>
                          <a:spcPct val="115000"/>
                        </a:lnSpc>
                      </a:pPr>
                      <a:endParaRPr lang="en-US" sz="1100" dirty="0">
                        <a:latin typeface="Calibri" pitchFamily="34" charset="0"/>
                        <a:cs typeface="Calibri" pitchFamily="34" charset="0"/>
                      </a:endParaRPr>
                    </a:p>
                  </a:txBody>
                  <a:tcPr marL="6203" marR="6203" marT="6203" marB="0" anchor="b">
                    <a:lnL>
                      <a:noFill/>
                    </a:lnL>
                    <a:lnR>
                      <a:noFill/>
                    </a:lnR>
                    <a:lnT>
                      <a:noFill/>
                    </a:lnT>
                    <a:lnB>
                      <a:noFill/>
                    </a:lnB>
                  </a:tcPr>
                </a:tc>
                <a:tc>
                  <a:txBody>
                    <a:bodyPr/>
                    <a:lstStyle/>
                    <a:p>
                      <a:pPr>
                        <a:lnSpc>
                          <a:spcPct val="115000"/>
                        </a:lnSpc>
                      </a:pPr>
                      <a:endParaRPr lang="en-US" sz="1100" dirty="0">
                        <a:latin typeface="Calibri" pitchFamily="34" charset="0"/>
                        <a:cs typeface="Calibri" pitchFamily="34" charset="0"/>
                      </a:endParaRPr>
                    </a:p>
                  </a:txBody>
                  <a:tcPr marL="6203" marR="6203" marT="6203" marB="0" anchor="b">
                    <a:lnL>
                      <a:noFill/>
                    </a:lnL>
                    <a:lnR>
                      <a:noFill/>
                    </a:lnR>
                    <a:lnT>
                      <a:noFill/>
                    </a:lnT>
                    <a:lnB>
                      <a:noFill/>
                    </a:lnB>
                  </a:tcPr>
                </a:tc>
              </a:tr>
            </a:tbl>
          </a:graphicData>
        </a:graphic>
      </p:graphicFrame>
    </p:spTree>
    <p:extLst>
      <p:ext uri="{BB962C8B-B14F-4D97-AF65-F5344CB8AC3E}">
        <p14:creationId xmlns:p14="http://schemas.microsoft.com/office/powerpoint/2010/main" val="1867716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cs typeface="Calibri"/>
              </a:rPr>
              <a:t>TWO SIMPLE PREMISES:</a:t>
            </a:r>
            <a:r>
              <a:rPr lang="en-US" b="1" dirty="0"/>
              <a:t> </a:t>
            </a:r>
            <a:r>
              <a:rPr lang="en-US" dirty="0">
                <a:latin typeface="Calibri"/>
                <a:cs typeface="Calibri"/>
              </a:rPr>
              <a:t>DRAWING ON OVER 25 YEARS OF </a:t>
            </a:r>
            <a:br>
              <a:rPr lang="en-US" dirty="0">
                <a:latin typeface="Calibri"/>
                <a:cs typeface="Calibri"/>
              </a:rPr>
            </a:br>
            <a:r>
              <a:rPr lang="en-US" dirty="0">
                <a:latin typeface="Calibri"/>
                <a:cs typeface="Calibri"/>
              </a:rPr>
              <a:t>LITMAN GREGORY RESEARCH DUE DILIGENCE</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4</a:t>
            </a:fld>
            <a:endParaRPr lang="en-US" dirty="0" smtClean="0"/>
          </a:p>
          <a:p>
            <a:pPr>
              <a:defRPr/>
            </a:pPr>
            <a:endParaRPr lang="en-US" dirty="0" smtClean="0"/>
          </a:p>
          <a:p>
            <a:pPr>
              <a:defRPr/>
            </a:pPr>
            <a:r>
              <a:rPr lang="en-US" dirty="0" smtClean="0">
                <a:latin typeface="Calibri" pitchFamily="34" charset="0"/>
                <a:cs typeface="Calibri" pitchFamily="34" charset="0"/>
              </a:rPr>
              <a:t>This information </a:t>
            </a:r>
            <a:r>
              <a:rPr lang="en-US" dirty="0" smtClean="0">
                <a:latin typeface="Calibri" panose="020F0502020204030204" pitchFamily="34" charset="0"/>
                <a:cs typeface="Times New Roman" pitchFamily="18" charset="0"/>
              </a:rPr>
              <a:t>is authorized for investment advisors, broker/dealers, and other registered financial professionals only.</a:t>
            </a:r>
            <a:endParaRPr lang="en-US" dirty="0" smtClean="0">
              <a:latin typeface="Calibri" pitchFamily="34" charset="0"/>
              <a:cs typeface="Calibri" pitchFamily="34" charset="0"/>
            </a:endParaRPr>
          </a:p>
          <a:p>
            <a:pPr>
              <a:defRPr/>
            </a:pPr>
            <a:endParaRPr lang="en-US" dirty="0"/>
          </a:p>
        </p:txBody>
      </p:sp>
      <p:sp>
        <p:nvSpPr>
          <p:cNvPr id="5" name="Content Placeholder 2"/>
          <p:cNvSpPr txBox="1">
            <a:spLocks/>
          </p:cNvSpPr>
          <p:nvPr/>
        </p:nvSpPr>
        <p:spPr>
          <a:xfrm>
            <a:off x="381000" y="1295400"/>
            <a:ext cx="8458200" cy="4830763"/>
          </a:xfrm>
          <a:prstGeom prst="rect">
            <a:avLst/>
          </a:prstGeom>
        </p:spPr>
        <p:txBody>
          <a:bodyPr/>
          <a:lstStyle>
            <a:lvl1pPr marL="0" indent="0" algn="l" rtl="0" eaLnBrk="0" fontAlgn="base" hangingPunct="0">
              <a:spcBef>
                <a:spcPct val="20000"/>
              </a:spcBef>
              <a:spcAft>
                <a:spcPct val="0"/>
              </a:spcAft>
              <a:buNone/>
              <a:defRPr sz="2800">
                <a:solidFill>
                  <a:schemeClr val="tx1"/>
                </a:solidFill>
                <a:latin typeface="Calibri"/>
                <a:ea typeface="+mn-ea"/>
                <a:cs typeface="Calibri"/>
              </a:defRPr>
            </a:lvl1pPr>
            <a:lvl2pPr marL="742950" indent="-285750" algn="l" rtl="0" eaLnBrk="0" fontAlgn="base" hangingPunct="0">
              <a:spcBef>
                <a:spcPct val="20000"/>
              </a:spcBef>
              <a:spcAft>
                <a:spcPct val="0"/>
              </a:spcAft>
              <a:buClr>
                <a:schemeClr val="hlink"/>
              </a:buClr>
              <a:buFont typeface="Arial" charset="0"/>
              <a:buChar char="»"/>
              <a:defRPr sz="2400">
                <a:solidFill>
                  <a:schemeClr val="tx1"/>
                </a:solidFill>
                <a:latin typeface="Calibri"/>
                <a:cs typeface="Calibri"/>
              </a:defRPr>
            </a:lvl2pPr>
            <a:lvl3pPr marL="1143000" indent="-228600" algn="l" rtl="0" eaLnBrk="0" fontAlgn="base" hangingPunct="0">
              <a:spcBef>
                <a:spcPct val="20000"/>
              </a:spcBef>
              <a:spcAft>
                <a:spcPct val="0"/>
              </a:spcAft>
              <a:buClr>
                <a:schemeClr val="bg2"/>
              </a:buClr>
              <a:buFont typeface="Arial" charset="0"/>
              <a:buChar char="»"/>
              <a:defRPr sz="2000">
                <a:solidFill>
                  <a:schemeClr val="tx1"/>
                </a:solidFill>
                <a:latin typeface="Calibri"/>
                <a:cs typeface="Calibri"/>
              </a:defRPr>
            </a:lvl3pPr>
            <a:lvl4pPr marL="1600200" indent="-228600" algn="l" rtl="0" eaLnBrk="0" fontAlgn="base" hangingPunct="0">
              <a:spcBef>
                <a:spcPct val="20000"/>
              </a:spcBef>
              <a:spcAft>
                <a:spcPct val="0"/>
              </a:spcAft>
              <a:buClr>
                <a:schemeClr val="bg2"/>
              </a:buClr>
              <a:buFont typeface="Arial" charset="0"/>
              <a:buChar char="»"/>
              <a:defRPr sz="2000">
                <a:solidFill>
                  <a:schemeClr val="tx1"/>
                </a:solidFill>
                <a:latin typeface="Calibri"/>
                <a:cs typeface="Calibri"/>
              </a:defRPr>
            </a:lvl4pPr>
            <a:lvl5pPr marL="2057400" indent="-228600" algn="l" rtl="0" eaLnBrk="0" fontAlgn="base" hangingPunct="0">
              <a:spcBef>
                <a:spcPct val="20000"/>
              </a:spcBef>
              <a:spcAft>
                <a:spcPct val="0"/>
              </a:spcAft>
              <a:buClr>
                <a:schemeClr val="bg2"/>
              </a:buClr>
              <a:buFont typeface="Arial" charset="0"/>
              <a:buChar char="»"/>
              <a:defRPr sz="2000">
                <a:solidFill>
                  <a:schemeClr val="tx1"/>
                </a:solidFill>
                <a:latin typeface="Calibri"/>
                <a:cs typeface="Calibri"/>
              </a:defRPr>
            </a:lvl5pPr>
            <a:lvl6pPr marL="2514600" indent="-228600" algn="l" rtl="0" fontAlgn="base">
              <a:spcBef>
                <a:spcPct val="20000"/>
              </a:spcBef>
              <a:spcAft>
                <a:spcPct val="0"/>
              </a:spcAft>
              <a:buClr>
                <a:schemeClr val="bg2"/>
              </a:buClr>
              <a:buFont typeface="Arial" charset="0"/>
              <a:buChar char="»"/>
              <a:defRPr>
                <a:solidFill>
                  <a:schemeClr val="tx1"/>
                </a:solidFill>
                <a:latin typeface="+mn-lt"/>
                <a:cs typeface="+mn-cs"/>
              </a:defRPr>
            </a:lvl6pPr>
            <a:lvl7pPr marL="2971800" indent="-228600" algn="l" rtl="0" fontAlgn="base">
              <a:spcBef>
                <a:spcPct val="20000"/>
              </a:spcBef>
              <a:spcAft>
                <a:spcPct val="0"/>
              </a:spcAft>
              <a:buClr>
                <a:schemeClr val="bg2"/>
              </a:buClr>
              <a:buFont typeface="Arial" charset="0"/>
              <a:buChar char="»"/>
              <a:defRPr>
                <a:solidFill>
                  <a:schemeClr val="tx1"/>
                </a:solidFill>
                <a:latin typeface="+mn-lt"/>
                <a:cs typeface="+mn-cs"/>
              </a:defRPr>
            </a:lvl7pPr>
            <a:lvl8pPr marL="3429000" indent="-228600" algn="l" rtl="0" fontAlgn="base">
              <a:spcBef>
                <a:spcPct val="20000"/>
              </a:spcBef>
              <a:spcAft>
                <a:spcPct val="0"/>
              </a:spcAft>
              <a:buClr>
                <a:schemeClr val="bg2"/>
              </a:buClr>
              <a:buFont typeface="Arial" charset="0"/>
              <a:buChar char="»"/>
              <a:defRPr>
                <a:solidFill>
                  <a:schemeClr val="tx1"/>
                </a:solidFill>
                <a:latin typeface="+mn-lt"/>
                <a:cs typeface="+mn-cs"/>
              </a:defRPr>
            </a:lvl8pPr>
            <a:lvl9pPr marL="3886200" indent="-228600" algn="l" rtl="0" fontAlgn="base">
              <a:spcBef>
                <a:spcPct val="20000"/>
              </a:spcBef>
              <a:spcAft>
                <a:spcPct val="0"/>
              </a:spcAft>
              <a:buClr>
                <a:schemeClr val="bg2"/>
              </a:buClr>
              <a:buFont typeface="Arial" charset="0"/>
              <a:buChar char="»"/>
              <a:defRPr>
                <a:solidFill>
                  <a:schemeClr val="tx1"/>
                </a:solidFill>
                <a:latin typeface="+mn-lt"/>
                <a:cs typeface="+mn-cs"/>
              </a:defRPr>
            </a:lvl9pPr>
          </a:lstStyle>
          <a:p>
            <a:r>
              <a:rPr lang="en-US" sz="1700" kern="0" dirty="0" smtClean="0">
                <a:latin typeface="Calibri" pitchFamily="34" charset="0"/>
                <a:cs typeface="Calibri" pitchFamily="34" charset="0"/>
              </a:rPr>
              <a:t>1.   We believe experienced, world-class investment managers are likely to </a:t>
            </a:r>
            <a:r>
              <a:rPr lang="en-US" sz="1700" b="1" kern="0" dirty="0" smtClean="0">
                <a:latin typeface="Calibri" pitchFamily="34" charset="0"/>
                <a:cs typeface="Calibri" pitchFamily="34" charset="0"/>
              </a:rPr>
              <a:t>outperform passive benchmarks over the long term.</a:t>
            </a:r>
          </a:p>
          <a:p>
            <a:pPr>
              <a:buFont typeface="Georgia" pitchFamily="18" charset="0"/>
              <a:buAutoNum type="arabicPeriod"/>
            </a:pPr>
            <a:endParaRPr lang="en-US" sz="1700" u="sng" kern="0" dirty="0" smtClean="0">
              <a:latin typeface="Calibri" pitchFamily="34" charset="0"/>
              <a:cs typeface="Calibri" pitchFamily="34" charset="0"/>
            </a:endParaRPr>
          </a:p>
          <a:p>
            <a:endParaRPr lang="en-US" sz="1700" kern="0" dirty="0" smtClean="0">
              <a:latin typeface="Calibri" pitchFamily="34" charset="0"/>
              <a:cs typeface="Calibri" pitchFamily="34" charset="0"/>
            </a:endParaRPr>
          </a:p>
          <a:p>
            <a:r>
              <a:rPr lang="en-US" sz="1700" kern="0" dirty="0" smtClean="0">
                <a:latin typeface="Calibri" pitchFamily="34" charset="0"/>
                <a:cs typeface="Calibri" pitchFamily="34" charset="0"/>
              </a:rPr>
              <a:t>2.   We believe portfolios comprised of these skilled investment managers’ </a:t>
            </a:r>
            <a:r>
              <a:rPr lang="en-US" sz="1700" b="1" kern="0" dirty="0" smtClean="0">
                <a:latin typeface="Calibri" pitchFamily="34" charset="0"/>
                <a:cs typeface="Calibri" pitchFamily="34" charset="0"/>
              </a:rPr>
              <a:t>highest-conviction ideas are likely to outperform</a:t>
            </a:r>
            <a:r>
              <a:rPr lang="en-US" sz="1700" kern="0" dirty="0" smtClean="0">
                <a:latin typeface="Calibri" pitchFamily="34" charset="0"/>
                <a:cs typeface="Calibri" pitchFamily="34" charset="0"/>
              </a:rPr>
              <a:t> their more-diversified, lower active-share portfolios over the long term.</a:t>
            </a:r>
          </a:p>
        </p:txBody>
      </p:sp>
    </p:spTree>
    <p:extLst>
      <p:ext uri="{BB962C8B-B14F-4D97-AF65-F5344CB8AC3E}">
        <p14:creationId xmlns:p14="http://schemas.microsoft.com/office/powerpoint/2010/main" val="372688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BELIEFS: </a:t>
            </a:r>
            <a:r>
              <a:rPr lang="en-US" b="1" dirty="0"/>
              <a:t>KEY TENETS </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5</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Content Placeholder 2"/>
          <p:cNvSpPr txBox="1">
            <a:spLocks/>
          </p:cNvSpPr>
          <p:nvPr/>
        </p:nvSpPr>
        <p:spPr bwMode="auto">
          <a:xfrm>
            <a:off x="76200" y="1676400"/>
            <a:ext cx="8686801"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700">
                <a:solidFill>
                  <a:schemeClr val="tx1"/>
                </a:solidFill>
                <a:latin typeface="Calibri"/>
                <a:ea typeface="+mn-ea"/>
                <a:cs typeface="Calibri"/>
              </a:defRPr>
            </a:lvl1pPr>
            <a:lvl2pPr marL="742950" indent="-285750" algn="l" rtl="0" eaLnBrk="1" fontAlgn="base" hangingPunct="1">
              <a:spcBef>
                <a:spcPct val="20000"/>
              </a:spcBef>
              <a:spcAft>
                <a:spcPct val="0"/>
              </a:spcAft>
              <a:buClrTx/>
              <a:buFont typeface="Arial" pitchFamily="34" charset="0"/>
              <a:buChar char="•"/>
              <a:defRPr sz="1600">
                <a:solidFill>
                  <a:schemeClr val="tx1"/>
                </a:solidFill>
                <a:latin typeface="Calibri"/>
                <a:cs typeface="Calibri"/>
              </a:defRPr>
            </a:lvl2pPr>
            <a:lvl3pPr marL="1143000" indent="-228600" algn="l" rtl="0" eaLnBrk="1" fontAlgn="base" hangingPunct="1">
              <a:spcBef>
                <a:spcPct val="20000"/>
              </a:spcBef>
              <a:spcAft>
                <a:spcPct val="0"/>
              </a:spcAft>
              <a:buClrTx/>
              <a:buFont typeface="Arial" pitchFamily="34" charset="0"/>
              <a:buChar char="•"/>
              <a:defRPr sz="1500">
                <a:solidFill>
                  <a:schemeClr val="tx1"/>
                </a:solidFill>
                <a:latin typeface="Calibri"/>
                <a:cs typeface="Calibri"/>
              </a:defRPr>
            </a:lvl3pPr>
            <a:lvl4pPr marL="1600200" indent="-228600" algn="l" rtl="0" eaLnBrk="1" fontAlgn="base" hangingPunct="1">
              <a:spcBef>
                <a:spcPct val="20000"/>
              </a:spcBef>
              <a:spcAft>
                <a:spcPct val="0"/>
              </a:spcAft>
              <a:buClrTx/>
              <a:buFont typeface="Arial" pitchFamily="34" charset="0"/>
              <a:buChar char="•"/>
              <a:defRPr sz="1400">
                <a:solidFill>
                  <a:schemeClr val="tx1"/>
                </a:solidFill>
                <a:latin typeface="Calibri"/>
                <a:cs typeface="Calibri"/>
              </a:defRPr>
            </a:lvl4pPr>
            <a:lvl5pPr marL="2057400" indent="-228600" algn="l" rtl="0" eaLnBrk="1" fontAlgn="base" hangingPunct="1">
              <a:spcBef>
                <a:spcPct val="20000"/>
              </a:spcBef>
              <a:spcAft>
                <a:spcPct val="0"/>
              </a:spcAft>
              <a:buClr>
                <a:schemeClr val="bg2"/>
              </a:buClr>
              <a:buFont typeface="Arial" charset="0"/>
              <a:buNone/>
              <a:defRPr sz="2000">
                <a:solidFill>
                  <a:schemeClr val="tx1"/>
                </a:solidFill>
                <a:latin typeface="Calibri"/>
                <a:cs typeface="Calibri"/>
              </a:defRPr>
            </a:lvl5pPr>
            <a:lvl6pPr marL="25146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9pPr>
          </a:lstStyle>
          <a:p>
            <a:pPr lvl="1">
              <a:defRPr/>
            </a:pPr>
            <a:r>
              <a:rPr lang="en-US" b="1" kern="0" dirty="0" smtClean="0">
                <a:latin typeface="Calibri" pitchFamily="34" charset="0"/>
                <a:cs typeface="Calibri" pitchFamily="34" charset="0"/>
              </a:rPr>
              <a:t>Skilled investment managers exist </a:t>
            </a:r>
            <a:r>
              <a:rPr lang="en-US" kern="0" dirty="0" smtClean="0">
                <a:latin typeface="Calibri" pitchFamily="34" charset="0"/>
                <a:cs typeface="Calibri" pitchFamily="34" charset="0"/>
              </a:rPr>
              <a:t>and we believe we can identify them.</a:t>
            </a:r>
          </a:p>
          <a:p>
            <a:pPr lvl="1">
              <a:defRPr/>
            </a:pPr>
            <a:endParaRPr lang="en-US" kern="0" dirty="0" smtClean="0">
              <a:latin typeface="Calibri" pitchFamily="34" charset="0"/>
              <a:cs typeface="Calibri" pitchFamily="34" charset="0"/>
            </a:endParaRPr>
          </a:p>
          <a:p>
            <a:pPr lvl="1">
              <a:defRPr/>
            </a:pPr>
            <a:r>
              <a:rPr lang="en-US" kern="0" dirty="0" smtClean="0">
                <a:latin typeface="Calibri" pitchFamily="34" charset="0"/>
                <a:cs typeface="Calibri" pitchFamily="34" charset="0"/>
              </a:rPr>
              <a:t>We believe a concentrated portfolio of an investment manager’s </a:t>
            </a:r>
            <a:r>
              <a:rPr lang="en-US" b="1" kern="0" dirty="0" smtClean="0">
                <a:latin typeface="Calibri" pitchFamily="34" charset="0"/>
                <a:cs typeface="Calibri" pitchFamily="34" charset="0"/>
              </a:rPr>
              <a:t>highest-conviction ideas will outperform </a:t>
            </a:r>
            <a:r>
              <a:rPr lang="en-US" kern="0" dirty="0" smtClean="0">
                <a:latin typeface="Calibri" pitchFamily="34" charset="0"/>
                <a:cs typeface="Calibri" pitchFamily="34" charset="0"/>
              </a:rPr>
              <a:t>a broader portfolio over the long term.</a:t>
            </a:r>
          </a:p>
          <a:p>
            <a:pPr lvl="1">
              <a:defRPr/>
            </a:pPr>
            <a:endParaRPr lang="en-US" kern="0" dirty="0" smtClean="0">
              <a:latin typeface="Calibri" pitchFamily="34" charset="0"/>
              <a:cs typeface="Calibri" pitchFamily="34" charset="0"/>
            </a:endParaRPr>
          </a:p>
          <a:p>
            <a:pPr lvl="1">
              <a:defRPr/>
            </a:pPr>
            <a:r>
              <a:rPr lang="en-US" kern="0" dirty="0" smtClean="0">
                <a:latin typeface="Calibri" pitchFamily="34" charset="0"/>
                <a:cs typeface="Calibri" pitchFamily="34" charset="0"/>
              </a:rPr>
              <a:t>Combining investment managers with differing approaches provides </a:t>
            </a:r>
            <a:r>
              <a:rPr lang="en-US" b="1" kern="0" dirty="0" smtClean="0">
                <a:latin typeface="Calibri" pitchFamily="34" charset="0"/>
                <a:cs typeface="Calibri" pitchFamily="34" charset="0"/>
              </a:rPr>
              <a:t>diversification at the fund level.</a:t>
            </a:r>
          </a:p>
          <a:p>
            <a:pPr lvl="1">
              <a:defRPr/>
            </a:pPr>
            <a:endParaRPr lang="en-US" b="1" kern="0" dirty="0" smtClean="0">
              <a:latin typeface="Calibri" pitchFamily="34" charset="0"/>
              <a:cs typeface="Calibri" pitchFamily="34" charset="0"/>
            </a:endParaRPr>
          </a:p>
          <a:p>
            <a:pPr lvl="1">
              <a:defRPr/>
            </a:pPr>
            <a:r>
              <a:rPr lang="en-US" kern="0" dirty="0" smtClean="0">
                <a:latin typeface="Calibri" pitchFamily="34" charset="0"/>
                <a:cs typeface="Calibri" pitchFamily="34" charset="0"/>
              </a:rPr>
              <a:t>We can create an environment that </a:t>
            </a:r>
            <a:r>
              <a:rPr lang="en-US" b="1" kern="0" dirty="0" smtClean="0">
                <a:latin typeface="Calibri" pitchFamily="34" charset="0"/>
                <a:cs typeface="Calibri" pitchFamily="34" charset="0"/>
              </a:rPr>
              <a:t>provides managers with the flexibility and confidence to execute on their most compelling ideas </a:t>
            </a:r>
            <a:r>
              <a:rPr lang="en-US" kern="0" dirty="0" smtClean="0">
                <a:latin typeface="Calibri" pitchFamily="34" charset="0"/>
                <a:cs typeface="Calibri" pitchFamily="34" charset="0"/>
              </a:rPr>
              <a:t>with minimal constraint and a focus on differentiation.</a:t>
            </a:r>
            <a:endParaRPr lang="en-US" u="sng" kern="0" dirty="0" smtClean="0">
              <a:latin typeface="Calibri" pitchFamily="34" charset="0"/>
              <a:cs typeface="Calibri" pitchFamily="34" charset="0"/>
            </a:endParaRPr>
          </a:p>
        </p:txBody>
      </p:sp>
    </p:spTree>
    <p:extLst>
      <p:ext uri="{BB962C8B-B14F-4D97-AF65-F5344CB8AC3E}">
        <p14:creationId xmlns:p14="http://schemas.microsoft.com/office/powerpoint/2010/main" val="4081109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6</a:t>
            </a:fld>
            <a:endParaRPr lang="en-US" dirty="0" smtClean="0"/>
          </a:p>
          <a:p>
            <a:pPr>
              <a:defRPr/>
            </a:pPr>
            <a:endParaRPr lang="en-US" dirty="0" smtClean="0"/>
          </a:p>
          <a:p>
            <a:pPr>
              <a:defRPr/>
            </a:pPr>
            <a:r>
              <a:rPr lang="en-US" dirty="0" smtClean="0">
                <a:latin typeface="Calibri" pitchFamily="34" charset="0"/>
                <a:cs typeface="Calibri" pitchFamily="34" charset="0"/>
              </a:rPr>
              <a:t>This information </a:t>
            </a:r>
            <a:r>
              <a:rPr lang="en-US" dirty="0" smtClean="0">
                <a:latin typeface="Calibri" panose="020F0502020204030204" pitchFamily="34" charset="0"/>
                <a:cs typeface="Times New Roman" pitchFamily="18" charset="0"/>
              </a:rPr>
              <a:t>is authorized for investment advisors, broker/dealers, and other registered financial professionals only.</a:t>
            </a:r>
            <a:endParaRPr lang="en-US" dirty="0" smtClean="0">
              <a:latin typeface="Calibri" pitchFamily="34" charset="0"/>
              <a:cs typeface="Calibri" pitchFamily="34" charset="0"/>
            </a:endParaRPr>
          </a:p>
          <a:p>
            <a:pPr>
              <a:defRPr/>
            </a:pPr>
            <a:endParaRPr lang="en-US" dirty="0"/>
          </a:p>
        </p:txBody>
      </p:sp>
      <p:sp>
        <p:nvSpPr>
          <p:cNvPr id="4" name="Title 1"/>
          <p:cNvSpPr>
            <a:spLocks noGrp="1"/>
          </p:cNvSpPr>
          <p:nvPr>
            <p:ph type="title"/>
          </p:nvPr>
        </p:nvSpPr>
        <p:spPr>
          <a:xfrm>
            <a:off x="381001" y="304800"/>
            <a:ext cx="8458200" cy="609600"/>
          </a:xfrm>
        </p:spPr>
        <p:txBody>
          <a:bodyPr/>
          <a:lstStyle/>
          <a:p>
            <a:r>
              <a:rPr lang="en-US" dirty="0" smtClean="0"/>
              <a:t>DESIGNED AS STRATEGIC SOLUTIONS</a:t>
            </a:r>
            <a:r>
              <a:rPr lang="en-US" b="1" dirty="0" smtClean="0"/>
              <a:t/>
            </a:r>
            <a:br>
              <a:rPr lang="en-US" b="1" dirty="0" smtClean="0"/>
            </a:br>
            <a:r>
              <a:rPr lang="en-US" b="1" dirty="0" smtClean="0"/>
              <a:t>TO </a:t>
            </a:r>
            <a:r>
              <a:rPr lang="en-US" b="1" dirty="0"/>
              <a:t>CHALLENGING ASSET </a:t>
            </a:r>
            <a:r>
              <a:rPr lang="en-US" b="1" dirty="0" smtClean="0"/>
              <a:t>CLASSES</a:t>
            </a:r>
            <a:endParaRPr lang="en-US" dirty="0"/>
          </a:p>
        </p:txBody>
      </p:sp>
      <p:sp>
        <p:nvSpPr>
          <p:cNvPr id="5" name="Content Placeholder 5"/>
          <p:cNvSpPr txBox="1">
            <a:spLocks/>
          </p:cNvSpPr>
          <p:nvPr/>
        </p:nvSpPr>
        <p:spPr>
          <a:xfrm>
            <a:off x="228600" y="1143001"/>
            <a:ext cx="8686800" cy="1600200"/>
          </a:xfrm>
          <a:prstGeom prst="rect">
            <a:avLst/>
          </a:prstGeom>
        </p:spPr>
        <p:txBody>
          <a:bodyPr/>
          <a:lstStyle>
            <a:lvl1pPr marL="0" indent="0" algn="l" rtl="0" eaLnBrk="1" fontAlgn="base" hangingPunct="1">
              <a:spcBef>
                <a:spcPct val="20000"/>
              </a:spcBef>
              <a:spcAft>
                <a:spcPct val="0"/>
              </a:spcAft>
              <a:buNone/>
              <a:defRPr sz="1700">
                <a:solidFill>
                  <a:schemeClr val="tx1"/>
                </a:solidFill>
                <a:latin typeface="Calibri"/>
                <a:ea typeface="+mn-ea"/>
                <a:cs typeface="Calibri"/>
              </a:defRPr>
            </a:lvl1pPr>
            <a:lvl2pPr marL="742950" indent="-285750" algn="l" rtl="0" eaLnBrk="1" fontAlgn="base" hangingPunct="1">
              <a:spcBef>
                <a:spcPct val="20000"/>
              </a:spcBef>
              <a:spcAft>
                <a:spcPct val="0"/>
              </a:spcAft>
              <a:buClrTx/>
              <a:buFont typeface="Arial" pitchFamily="34" charset="0"/>
              <a:buChar char="•"/>
              <a:defRPr sz="1600">
                <a:solidFill>
                  <a:schemeClr val="tx1"/>
                </a:solidFill>
                <a:latin typeface="Calibri"/>
                <a:cs typeface="Calibri"/>
              </a:defRPr>
            </a:lvl2pPr>
            <a:lvl3pPr marL="1143000" indent="-228600" algn="l" rtl="0" eaLnBrk="1" fontAlgn="base" hangingPunct="1">
              <a:spcBef>
                <a:spcPct val="20000"/>
              </a:spcBef>
              <a:spcAft>
                <a:spcPct val="0"/>
              </a:spcAft>
              <a:buClrTx/>
              <a:buFont typeface="Arial" pitchFamily="34" charset="0"/>
              <a:buChar char="•"/>
              <a:defRPr sz="1500">
                <a:solidFill>
                  <a:schemeClr val="tx1"/>
                </a:solidFill>
                <a:latin typeface="Calibri"/>
                <a:cs typeface="Calibri"/>
              </a:defRPr>
            </a:lvl3pPr>
            <a:lvl4pPr marL="1600200" indent="-228600" algn="l" rtl="0" eaLnBrk="1" fontAlgn="base" hangingPunct="1">
              <a:spcBef>
                <a:spcPct val="20000"/>
              </a:spcBef>
              <a:spcAft>
                <a:spcPct val="0"/>
              </a:spcAft>
              <a:buClrTx/>
              <a:buFont typeface="Arial" pitchFamily="34" charset="0"/>
              <a:buChar char="•"/>
              <a:defRPr sz="1400">
                <a:solidFill>
                  <a:schemeClr val="tx1"/>
                </a:solidFill>
                <a:latin typeface="Calibri"/>
                <a:cs typeface="Calibri"/>
              </a:defRPr>
            </a:lvl4pPr>
            <a:lvl5pPr marL="2057400" indent="-228600" algn="l" rtl="0" eaLnBrk="1" fontAlgn="base" hangingPunct="1">
              <a:spcBef>
                <a:spcPct val="20000"/>
              </a:spcBef>
              <a:spcAft>
                <a:spcPct val="0"/>
              </a:spcAft>
              <a:buClr>
                <a:schemeClr val="bg2"/>
              </a:buClr>
              <a:buFont typeface="Arial" charset="0"/>
              <a:buNone/>
              <a:defRPr sz="2000">
                <a:solidFill>
                  <a:schemeClr val="tx1"/>
                </a:solidFill>
                <a:latin typeface="Calibri"/>
                <a:cs typeface="Calibri"/>
              </a:defRPr>
            </a:lvl5pPr>
            <a:lvl6pPr marL="25146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9pPr>
          </a:lstStyle>
          <a:p>
            <a:r>
              <a:rPr lang="en-US" sz="2000" b="1" kern="0" dirty="0" smtClean="0">
                <a:latin typeface="Calibri" pitchFamily="34" charset="0"/>
                <a:cs typeface="Calibri" pitchFamily="34" charset="0"/>
              </a:rPr>
              <a:t>Litman Gregory Masters Funds</a:t>
            </a:r>
            <a:r>
              <a:rPr lang="en-US" sz="1800" kern="0" dirty="0" smtClean="0">
                <a:latin typeface="Calibri" pitchFamily="34" charset="0"/>
                <a:cs typeface="Calibri" pitchFamily="34" charset="0"/>
              </a:rPr>
              <a:t/>
            </a:r>
            <a:br>
              <a:rPr lang="en-US" sz="1800" kern="0" dirty="0" smtClean="0">
                <a:latin typeface="Calibri" pitchFamily="34" charset="0"/>
                <a:cs typeface="Calibri" pitchFamily="34" charset="0"/>
              </a:rPr>
            </a:br>
            <a:r>
              <a:rPr lang="en-US" sz="1800" kern="0" dirty="0" smtClean="0">
                <a:latin typeface="Calibri" pitchFamily="34" charset="0"/>
                <a:cs typeface="Calibri" pitchFamily="34" charset="0"/>
              </a:rPr>
              <a:t>Core Offerings With Institutional Shares</a:t>
            </a:r>
          </a:p>
          <a:p>
            <a:endParaRPr lang="en-US" sz="800" kern="0" dirty="0">
              <a:latin typeface="Calibri" pitchFamily="34" charset="0"/>
              <a:cs typeface="Calibri" pitchFamily="34" charset="0"/>
            </a:endParaRPr>
          </a:p>
          <a:p>
            <a:pPr marL="117475" indent="-115888">
              <a:lnSpc>
                <a:spcPct val="120000"/>
              </a:lnSpc>
              <a:buFont typeface="Arial"/>
              <a:buChar char="•"/>
            </a:pPr>
            <a:r>
              <a:rPr lang="en-US" sz="1400" dirty="0">
                <a:latin typeface="Calibri" pitchFamily="34" charset="0"/>
              </a:rPr>
              <a:t>Highly respected managers whom we believe to be the best in their strategy</a:t>
            </a:r>
          </a:p>
          <a:p>
            <a:pPr marL="117475" indent="-115888">
              <a:lnSpc>
                <a:spcPct val="120000"/>
              </a:lnSpc>
              <a:buFont typeface="Arial"/>
              <a:buChar char="•"/>
            </a:pPr>
            <a:r>
              <a:rPr lang="en-US" sz="1400" dirty="0">
                <a:latin typeface="Calibri" pitchFamily="34" charset="0"/>
              </a:rPr>
              <a:t>Multi-manager structure provides diversification in investment style and strategy</a:t>
            </a:r>
          </a:p>
          <a:p>
            <a:endParaRPr lang="en-US" sz="1800" kern="0" dirty="0" smtClean="0">
              <a:latin typeface="Calibri" pitchFamily="34" charset="0"/>
              <a:cs typeface="Calibri" pitchFamily="34" charset="0"/>
            </a:endParaRPr>
          </a:p>
          <a:p>
            <a:endParaRPr lang="en-US" kern="0" dirty="0"/>
          </a:p>
        </p:txBody>
      </p:sp>
      <p:sp>
        <p:nvSpPr>
          <p:cNvPr id="6" name="TextBox 5"/>
          <p:cNvSpPr txBox="1"/>
          <p:nvPr/>
        </p:nvSpPr>
        <p:spPr>
          <a:xfrm>
            <a:off x="228600" y="5638800"/>
            <a:ext cx="8699770" cy="584775"/>
          </a:xfrm>
          <a:prstGeom prst="rect">
            <a:avLst/>
          </a:prstGeom>
          <a:noFill/>
        </p:spPr>
        <p:txBody>
          <a:bodyPr wrap="square" rtlCol="0">
            <a:spAutoFit/>
          </a:bodyPr>
          <a:lstStyle/>
          <a:p>
            <a:r>
              <a:rPr lang="en-US" sz="800" i="1" baseline="30000" dirty="0" smtClean="0">
                <a:latin typeface="Calibri" pitchFamily="34" charset="0"/>
                <a:cs typeface="Calibri" pitchFamily="34" charset="0"/>
              </a:rPr>
              <a:t>1</a:t>
            </a:r>
            <a:r>
              <a:rPr lang="en-US" sz="800" i="1" dirty="0" smtClean="0">
                <a:latin typeface="Calibri" pitchFamily="34" charset="0"/>
                <a:cs typeface="Calibri" pitchFamily="34" charset="0"/>
              </a:rPr>
              <a:t>See slide 33 for expense information</a:t>
            </a:r>
          </a:p>
          <a:p>
            <a:r>
              <a:rPr lang="en-US" sz="800" i="1" baseline="30000" dirty="0" smtClean="0">
                <a:latin typeface="Calibri" pitchFamily="34" charset="0"/>
                <a:cs typeface="Calibri" pitchFamily="34" charset="0"/>
              </a:rPr>
              <a:t>2</a:t>
            </a:r>
            <a:r>
              <a:rPr lang="en-US" sz="800" i="1" dirty="0" smtClean="0">
                <a:latin typeface="Calibri" pitchFamily="34" charset="0"/>
                <a:cs typeface="Calibri" pitchFamily="34" charset="0"/>
              </a:rPr>
              <a:t>Based on total returns over 1, 3, 5, 10, &amp; 15 years through 6/30/16, the International Fund ranked in the top </a:t>
            </a:r>
            <a:r>
              <a:rPr lang="en-US" sz="800" i="1" dirty="0">
                <a:latin typeface="Calibri" pitchFamily="34" charset="0"/>
                <a:cs typeface="Calibri" pitchFamily="34" charset="0"/>
              </a:rPr>
              <a:t>98%, 94%, 89%, 31%, &amp; 20% for </a:t>
            </a:r>
            <a:r>
              <a:rPr lang="en-US" sz="800" i="1" dirty="0" smtClean="0">
                <a:latin typeface="Calibri" pitchFamily="34" charset="0"/>
                <a:cs typeface="Calibri" pitchFamily="34" charset="0"/>
              </a:rPr>
              <a:t>each period among </a:t>
            </a:r>
            <a:r>
              <a:rPr lang="en-US" sz="800" i="1" dirty="0">
                <a:latin typeface="Calibri" pitchFamily="34" charset="0"/>
                <a:cs typeface="Calibri" pitchFamily="34" charset="0"/>
              </a:rPr>
              <a:t>823, 720, 631, 380, &amp; 224 foreign </a:t>
            </a:r>
            <a:r>
              <a:rPr lang="en-US" sz="800" i="1" dirty="0" smtClean="0">
                <a:latin typeface="Calibri" pitchFamily="34" charset="0"/>
                <a:cs typeface="Calibri" pitchFamily="34" charset="0"/>
              </a:rPr>
              <a:t>large blend funds respectively.</a:t>
            </a:r>
          </a:p>
          <a:p>
            <a:r>
              <a:rPr lang="en-US" sz="800" b="1" i="1" baseline="30000" dirty="0" smtClean="0">
                <a:latin typeface="Calibri" pitchFamily="34" charset="0"/>
                <a:cs typeface="Calibri" pitchFamily="34" charset="0"/>
              </a:rPr>
              <a:t>3</a:t>
            </a:r>
            <a:r>
              <a:rPr lang="en-US" sz="800" b="1" i="1" dirty="0" smtClean="0">
                <a:latin typeface="Calibri" pitchFamily="34" charset="0"/>
                <a:cs typeface="Calibri" pitchFamily="34" charset="0"/>
              </a:rPr>
              <a:t>Awards not related to management  of MSILX</a:t>
            </a:r>
          </a:p>
        </p:txBody>
      </p:sp>
      <p:graphicFrame>
        <p:nvGraphicFramePr>
          <p:cNvPr id="13" name="Table 12"/>
          <p:cNvGraphicFramePr>
            <a:graphicFrameLocks noGrp="1"/>
          </p:cNvGraphicFramePr>
          <p:nvPr>
            <p:extLst>
              <p:ext uri="{D42A27DB-BD31-4B8C-83A1-F6EECF244321}">
                <p14:modId xmlns:p14="http://schemas.microsoft.com/office/powerpoint/2010/main" val="559730838"/>
              </p:ext>
            </p:extLst>
          </p:nvPr>
        </p:nvGraphicFramePr>
        <p:xfrm>
          <a:off x="228601" y="2868200"/>
          <a:ext cx="8763000" cy="2488219"/>
        </p:xfrm>
        <a:graphic>
          <a:graphicData uri="http://schemas.openxmlformats.org/drawingml/2006/table">
            <a:tbl>
              <a:tblPr firstRow="1" bandRow="1">
                <a:tableStyleId>{5C22544A-7EE6-4342-B048-85BDC9FD1C3A}</a:tableStyleId>
              </a:tblPr>
              <a:tblGrid>
                <a:gridCol w="2921000"/>
                <a:gridCol w="2921000"/>
                <a:gridCol w="2921000"/>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Calibri"/>
                          <a:cs typeface="Calibri"/>
                        </a:rPr>
                        <a:t>Alternative Strategies Fund (MASFX)</a:t>
                      </a:r>
                    </a:p>
                  </a:txBody>
                  <a:tcPr>
                    <a:solidFill>
                      <a:srgbClr val="948B8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Calibri"/>
                          <a:cs typeface="Calibri"/>
                        </a:rPr>
                        <a:t>International Fund (MSILX)</a:t>
                      </a:r>
                    </a:p>
                  </a:txBody>
                  <a:tcPr>
                    <a:solidFill>
                      <a:srgbClr val="B4CEA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Calibri"/>
                          <a:cs typeface="Calibri"/>
                        </a:rPr>
                        <a:t>Smaller Companies Fund (MSSFX)</a:t>
                      </a:r>
                    </a:p>
                  </a:txBody>
                  <a:tcPr>
                    <a:solidFill>
                      <a:srgbClr val="7DA4C3"/>
                    </a:solidFill>
                  </a:tcPr>
                </a:tc>
              </a:tr>
              <a:tr h="745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itchFamily="34" charset="0"/>
                        </a:rPr>
                        <a:t>Core</a:t>
                      </a:r>
                      <a:r>
                        <a:rPr lang="en-US" sz="1000" baseline="0" dirty="0" smtClean="0">
                          <a:latin typeface="Calibri" pitchFamily="34" charset="0"/>
                        </a:rPr>
                        <a:t> offering that seeks to beat 40/60 stock/bond mix over the long term, at potentially lower volatility</a:t>
                      </a:r>
                      <a:endParaRPr lang="en-US" sz="1000" dirty="0" smtClean="0">
                        <a:latin typeface="Calibri" pitchFamily="34" charset="0"/>
                      </a:endParaRPr>
                    </a:p>
                    <a:p>
                      <a:endParaRPr lang="en-US" sz="1000" dirty="0" smtClean="0">
                        <a:latin typeface="Calibri"/>
                        <a:cs typeface="Calibri"/>
                      </a:endParaRPr>
                    </a:p>
                  </a:txBody>
                  <a:tcPr>
                    <a:solidFill>
                      <a:srgbClr val="E6DCD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a:cs typeface="Calibri"/>
                        </a:rPr>
                        <a:t>15-year+ track record of strong relative performance (ranks in the top</a:t>
                      </a:r>
                      <a:r>
                        <a:rPr lang="en-US" sz="1000" baseline="0" dirty="0" smtClean="0">
                          <a:latin typeface="Calibri"/>
                          <a:cs typeface="Calibri"/>
                        </a:rPr>
                        <a:t> 20</a:t>
                      </a:r>
                      <a:r>
                        <a:rPr lang="en-US" sz="1000" dirty="0" smtClean="0">
                          <a:latin typeface="Calibri"/>
                          <a:cs typeface="Calibri"/>
                        </a:rPr>
                        <a:t>% by Morningstar among </a:t>
                      </a:r>
                      <a:r>
                        <a:rPr lang="en-US" sz="1000" dirty="0" smtClean="0">
                          <a:solidFill>
                            <a:schemeClr val="tx1"/>
                          </a:solidFill>
                          <a:latin typeface="Calibri"/>
                          <a:cs typeface="Calibri"/>
                        </a:rPr>
                        <a:t>224 </a:t>
                      </a:r>
                      <a:r>
                        <a:rPr lang="en-US" sz="1000" dirty="0" smtClean="0">
                          <a:latin typeface="Calibri"/>
                          <a:cs typeface="Calibri"/>
                        </a:rPr>
                        <a:t>foreign large blend funds based on total return for the 15-years ending 6/30/16)</a:t>
                      </a:r>
                      <a:r>
                        <a:rPr lang="en-US" sz="1000" baseline="40000" dirty="0" smtClean="0">
                          <a:latin typeface="Calibri"/>
                          <a:cs typeface="Calibri"/>
                        </a:rPr>
                        <a:t> 2</a:t>
                      </a:r>
                      <a:endParaRPr lang="en-US" sz="1000" dirty="0" smtClean="0">
                        <a:latin typeface="Calibri"/>
                        <a:cs typeface="Calibri"/>
                      </a:endParaRPr>
                    </a:p>
                  </a:txBody>
                  <a:tcPr>
                    <a:solidFill>
                      <a:srgbClr val="D9E6D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a:cs typeface="Calibri"/>
                        </a:rPr>
                        <a:t>Currently open capacity in a highly constrained investment category</a:t>
                      </a:r>
                      <a:endParaRPr lang="en-US" sz="1000" dirty="0" smtClean="0">
                        <a:solidFill>
                          <a:srgbClr val="FF0000"/>
                        </a:solidFill>
                        <a:latin typeface="Calibri"/>
                        <a:cs typeface="Calibri"/>
                      </a:endParaRPr>
                    </a:p>
                    <a:p>
                      <a:endParaRPr lang="en-US" sz="1000" dirty="0">
                        <a:latin typeface="Calibri"/>
                        <a:cs typeface="Calibri"/>
                      </a:endParaRPr>
                    </a:p>
                  </a:txBody>
                  <a:tcPr>
                    <a:solidFill>
                      <a:srgbClr val="C0D3E2"/>
                    </a:solidFill>
                  </a:tcPr>
                </a:tc>
              </a:tr>
              <a:tr h="447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a:cs typeface="Calibri"/>
                        </a:rPr>
                        <a:t>Complementary yet flexible alpha-focused strategies provide diversification and low correlation</a:t>
                      </a:r>
                    </a:p>
                  </a:txBody>
                  <a:tcPr>
                    <a:solidFill>
                      <a:srgbClr val="E6DCD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a:cs typeface="Calibri"/>
                        </a:rPr>
                        <a:t>3 Morningstar® International Managers of the Year</a:t>
                      </a:r>
                      <a:r>
                        <a:rPr lang="en-US" sz="1000" baseline="40000" dirty="0" smtClean="0">
                          <a:latin typeface="Calibri"/>
                          <a:cs typeface="Calibri"/>
                        </a:rPr>
                        <a:t>3</a:t>
                      </a:r>
                      <a:endParaRPr lang="en-US" sz="1000" baseline="40000" dirty="0" smtClean="0">
                        <a:solidFill>
                          <a:srgbClr val="FF0000"/>
                        </a:solidFill>
                        <a:latin typeface="Calibri"/>
                        <a:cs typeface="Calibri"/>
                      </a:endParaRPr>
                    </a:p>
                  </a:txBody>
                  <a:tcPr>
                    <a:solidFill>
                      <a:srgbClr val="D9E6D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a:cs typeface="Calibri"/>
                        </a:rPr>
                        <a:t>Individual sub-advisor concentration focusing on 8 to 15 highest-conviction ideas</a:t>
                      </a:r>
                    </a:p>
                  </a:txBody>
                  <a:tcPr>
                    <a:solidFill>
                      <a:srgbClr val="C0D3E2"/>
                    </a:solidFill>
                  </a:tcPr>
                </a:tc>
              </a:tr>
              <a:tr h="447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a:cs typeface="Calibri"/>
                        </a:rPr>
                        <a:t>Low relative cost, fully liquid and transparent strategies</a:t>
                      </a:r>
                      <a:r>
                        <a:rPr lang="en-US" sz="1000" baseline="40000" dirty="0" smtClean="0">
                          <a:latin typeface="Calibri"/>
                          <a:cs typeface="Calibri"/>
                        </a:rPr>
                        <a:t>1</a:t>
                      </a:r>
                      <a:endParaRPr lang="en-US" sz="1000" strike="sngStrike" baseline="40000" dirty="0" smtClean="0">
                        <a:solidFill>
                          <a:srgbClr val="FF0000"/>
                        </a:solidFill>
                        <a:latin typeface="Calibri"/>
                        <a:cs typeface="Calibri"/>
                      </a:endParaRPr>
                    </a:p>
                  </a:txBody>
                  <a:tcPr>
                    <a:solidFill>
                      <a:srgbClr val="E6DCD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a:cs typeface="Calibri"/>
                        </a:rPr>
                        <a:t>Individual sub-advisor concentration focusing on 8 to 15 highest-conviction ideas</a:t>
                      </a:r>
                    </a:p>
                  </a:txBody>
                  <a:tcPr>
                    <a:solidFill>
                      <a:srgbClr val="D9E6D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a:cs typeface="Calibri"/>
                        </a:rPr>
                        <a:t>Compelling historical MPT statistics</a:t>
                      </a:r>
                    </a:p>
                  </a:txBody>
                  <a:tcPr>
                    <a:solidFill>
                      <a:srgbClr val="C0D3E2"/>
                    </a:solidFill>
                  </a:tcPr>
                </a:tc>
              </a:tr>
              <a:tr h="391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a:cs typeface="Calibri"/>
                        </a:rPr>
                        <a:t>Absolute-return and risk management focus</a:t>
                      </a:r>
                    </a:p>
                  </a:txBody>
                  <a:tcPr>
                    <a:solidFill>
                      <a:srgbClr val="E6DCD2"/>
                    </a:solidFill>
                  </a:tcPr>
                </a:tc>
                <a:tc>
                  <a:txBody>
                    <a:bodyPr/>
                    <a:lstStyle/>
                    <a:p>
                      <a:r>
                        <a:rPr lang="en-US" sz="1000" dirty="0" smtClean="0">
                          <a:latin typeface="Calibri" pitchFamily="34" charset="0"/>
                          <a:cs typeface="Calibri" pitchFamily="34" charset="0"/>
                        </a:rPr>
                        <a:t>Core, diversified international equity strategy</a:t>
                      </a:r>
                      <a:endParaRPr lang="en-US" sz="1000" dirty="0">
                        <a:latin typeface="Calibri"/>
                        <a:cs typeface="Calibri"/>
                      </a:endParaRPr>
                    </a:p>
                  </a:txBody>
                  <a:tcPr>
                    <a:solidFill>
                      <a:srgbClr val="D9E6D6"/>
                    </a:solidFill>
                  </a:tcPr>
                </a:tc>
                <a:tc>
                  <a:txBody>
                    <a:bodyPr/>
                    <a:lstStyle/>
                    <a:p>
                      <a:r>
                        <a:rPr lang="en-US" sz="1000" dirty="0" smtClean="0">
                          <a:latin typeface="Calibri" pitchFamily="34" charset="0"/>
                          <a:cs typeface="Calibri" pitchFamily="34" charset="0"/>
                        </a:rPr>
                        <a:t>Core small-cap blend strategy</a:t>
                      </a:r>
                      <a:endParaRPr lang="en-US" sz="1000" dirty="0">
                        <a:latin typeface="Calibri"/>
                        <a:cs typeface="Calibri"/>
                      </a:endParaRPr>
                    </a:p>
                  </a:txBody>
                  <a:tcPr>
                    <a:solidFill>
                      <a:srgbClr val="C0D3E2"/>
                    </a:solidFill>
                  </a:tcPr>
                </a:tc>
              </a:tr>
            </a:tbl>
          </a:graphicData>
        </a:graphic>
      </p:graphicFrame>
    </p:spTree>
    <p:extLst>
      <p:ext uri="{BB962C8B-B14F-4D97-AF65-F5344CB8AC3E}">
        <p14:creationId xmlns:p14="http://schemas.microsoft.com/office/powerpoint/2010/main" val="4153387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DIFFERENTIATING </a:t>
            </a:r>
            <a:r>
              <a:rPr lang="en-US" b="1" dirty="0"/>
              <a:t>TRAITS</a:t>
            </a:r>
            <a:br>
              <a:rPr lang="en-US" b="1" dirty="0"/>
            </a:br>
            <a:r>
              <a:rPr lang="en-US" dirty="0"/>
              <a:t>OF OUR SUB-ADVISORS </a:t>
            </a:r>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7</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Content Placeholder 2"/>
          <p:cNvSpPr txBox="1">
            <a:spLocks/>
          </p:cNvSpPr>
          <p:nvPr/>
        </p:nvSpPr>
        <p:spPr bwMode="auto">
          <a:xfrm>
            <a:off x="304800" y="1676400"/>
            <a:ext cx="82296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a:spcBef>
                <a:spcPts val="300"/>
              </a:spcBef>
              <a:spcAft>
                <a:spcPts val="1200"/>
              </a:spcAft>
              <a:buFont typeface="Arial" pitchFamily="34" charset="0"/>
              <a:buChar char="•"/>
              <a:defRPr/>
            </a:pPr>
            <a:r>
              <a:rPr lang="en-US" sz="1700" dirty="0" smtClean="0">
                <a:latin typeface="Calibri" pitchFamily="34" charset="0"/>
                <a:cs typeface="Calibri" pitchFamily="34" charset="0"/>
              </a:rPr>
              <a:t>Disciplined investment processes with an identifiable investment edge </a:t>
            </a:r>
          </a:p>
          <a:p>
            <a:pPr marL="742950" lvl="1" indent="-285750">
              <a:spcBef>
                <a:spcPts val="300"/>
              </a:spcBef>
              <a:spcAft>
                <a:spcPts val="1200"/>
              </a:spcAft>
              <a:buFont typeface="Arial" pitchFamily="34" charset="0"/>
              <a:buChar char="•"/>
              <a:defRPr/>
            </a:pPr>
            <a:r>
              <a:rPr lang="en-US" sz="1700" dirty="0" smtClean="0">
                <a:latin typeface="Calibri" pitchFamily="34" charset="0"/>
                <a:cs typeface="Calibri" pitchFamily="34" charset="0"/>
              </a:rPr>
              <a:t>Experienced, intelligent and skillful </a:t>
            </a:r>
          </a:p>
          <a:p>
            <a:pPr marL="742950" lvl="1" indent="-285750">
              <a:spcBef>
                <a:spcPts val="300"/>
              </a:spcBef>
              <a:spcAft>
                <a:spcPts val="1200"/>
              </a:spcAft>
              <a:buFont typeface="Arial" pitchFamily="34" charset="0"/>
              <a:buChar char="•"/>
              <a:defRPr/>
            </a:pPr>
            <a:r>
              <a:rPr lang="en-US" sz="1700" dirty="0" smtClean="0">
                <a:latin typeface="Calibri" pitchFamily="34" charset="0"/>
                <a:cs typeface="Calibri" pitchFamily="34" charset="0"/>
              </a:rPr>
              <a:t>Passionate about investing and committed to the Litman Gregory Masters Funds concept</a:t>
            </a:r>
          </a:p>
          <a:p>
            <a:pPr marL="742950" lvl="1" indent="-285750">
              <a:spcBef>
                <a:spcPts val="300"/>
              </a:spcBef>
              <a:spcAft>
                <a:spcPts val="1200"/>
              </a:spcAft>
              <a:buFont typeface="Arial" pitchFamily="34" charset="0"/>
              <a:buChar char="•"/>
              <a:defRPr/>
            </a:pPr>
            <a:r>
              <a:rPr lang="en-US" sz="1700" dirty="0" smtClean="0">
                <a:latin typeface="Calibri" pitchFamily="34" charset="0"/>
                <a:cs typeface="Calibri" pitchFamily="34" charset="0"/>
              </a:rPr>
              <a:t>Confident , intellectually honest and independent thinkers</a:t>
            </a:r>
            <a:endParaRPr kumimoji="0" lang="en-US" sz="1700" b="0" i="0" u="sng" strike="noStrike" kern="0" cap="none" spc="0" normalizeH="0" baseline="0" noProof="0" dirty="0" smtClean="0">
              <a:ln>
                <a:noFill/>
              </a:ln>
              <a:solidFill>
                <a:schemeClr val="tx1"/>
              </a:solidFill>
              <a:effectLst/>
              <a:uLnTx/>
              <a:uFillTx/>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3357653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KEY </a:t>
            </a:r>
            <a:r>
              <a:rPr lang="en-US" b="1" dirty="0"/>
              <a:t>DIFFERENTIATORS </a:t>
            </a:r>
            <a:endParaRPr lang="en-US" dirty="0"/>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8</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Content Placeholder 4"/>
          <p:cNvSpPr txBox="1">
            <a:spLocks/>
          </p:cNvSpPr>
          <p:nvPr/>
        </p:nvSpPr>
        <p:spPr bwMode="auto">
          <a:xfrm>
            <a:off x="609600" y="1524000"/>
            <a:ext cx="7848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600"/>
              </a:spcBef>
              <a:spcAft>
                <a:spcPts val="600"/>
              </a:spcAft>
              <a:buClrTx/>
              <a:buSzTx/>
              <a:buFont typeface="Arial" pitchFamily="34" charset="0"/>
              <a:buChar char="•"/>
              <a:tabLst/>
              <a:defRPr/>
            </a:pPr>
            <a:r>
              <a:rPr kumimoji="0" lang="en-US" sz="1700" b="0" i="0" u="none" strike="noStrike" kern="0" cap="none" spc="0" normalizeH="0" baseline="0" noProof="0" dirty="0" smtClean="0">
                <a:ln>
                  <a:noFill/>
                </a:ln>
                <a:solidFill>
                  <a:schemeClr val="tx1">
                    <a:lumMod val="95000"/>
                    <a:lumOff val="5000"/>
                  </a:schemeClr>
                </a:solidFill>
                <a:effectLst/>
                <a:uLnTx/>
                <a:uFillTx/>
                <a:latin typeface="Calibri" pitchFamily="34" charset="0"/>
                <a:ea typeface="Calibri" pitchFamily="34" charset="0"/>
                <a:cs typeface="Verdana" pitchFamily="34" charset="0"/>
              </a:rPr>
              <a:t>Distinctive</a:t>
            </a:r>
            <a:r>
              <a:rPr lang="en-US" sz="1700" kern="0" noProof="0" dirty="0" smtClean="0">
                <a:solidFill>
                  <a:schemeClr val="tx1">
                    <a:lumMod val="95000"/>
                    <a:lumOff val="5000"/>
                  </a:schemeClr>
                </a:solidFill>
                <a:latin typeface="Calibri" pitchFamily="34" charset="0"/>
                <a:ea typeface="Calibri" pitchFamily="34" charset="0"/>
                <a:cs typeface="Verdana" pitchFamily="34" charset="0"/>
              </a:rPr>
              <a:t> </a:t>
            </a:r>
            <a:r>
              <a:rPr kumimoji="0" lang="en-US" sz="1700" b="0" i="0" u="none" strike="noStrike" kern="0" cap="none" spc="0" normalizeH="0" baseline="0" noProof="0" dirty="0" smtClean="0">
                <a:ln>
                  <a:noFill/>
                </a:ln>
                <a:solidFill>
                  <a:schemeClr val="tx1">
                    <a:lumMod val="95000"/>
                    <a:lumOff val="5000"/>
                  </a:schemeClr>
                </a:solidFill>
                <a:effectLst/>
                <a:uLnTx/>
                <a:uFillTx/>
                <a:latin typeface="Calibri" pitchFamily="34" charset="0"/>
                <a:ea typeface="Calibri" pitchFamily="34" charset="0"/>
                <a:cs typeface="Verdana" pitchFamily="34" charset="0"/>
              </a:rPr>
              <a:t>portfolios created by investment managers who run these individualized sleeves for Litman Gregory – these are </a:t>
            </a:r>
            <a:r>
              <a:rPr kumimoji="0" lang="en-US" sz="1700" b="0" i="0" u="sng" strike="noStrike" kern="0" cap="none" spc="0" normalizeH="0" baseline="0" noProof="0" dirty="0" smtClean="0">
                <a:ln>
                  <a:noFill/>
                </a:ln>
                <a:solidFill>
                  <a:schemeClr val="tx1">
                    <a:lumMod val="95000"/>
                    <a:lumOff val="5000"/>
                  </a:schemeClr>
                </a:solidFill>
                <a:effectLst/>
                <a:uLnTx/>
                <a:uFillTx/>
                <a:latin typeface="Calibri" pitchFamily="34" charset="0"/>
                <a:ea typeface="Calibri" pitchFamily="34" charset="0"/>
                <a:cs typeface="Verdana" pitchFamily="34" charset="0"/>
              </a:rPr>
              <a:t>not funds of funds</a:t>
            </a:r>
            <a:endParaRPr kumimoji="0" lang="en-US" sz="1700" b="0" i="0" u="none" strike="noStrike" kern="0" cap="none" spc="0" normalizeH="0" baseline="0" noProof="0" dirty="0" smtClean="0">
              <a:ln>
                <a:noFill/>
              </a:ln>
              <a:solidFill>
                <a:schemeClr val="tx1">
                  <a:lumMod val="95000"/>
                  <a:lumOff val="5000"/>
                </a:schemeClr>
              </a:solidFill>
              <a:effectLst/>
              <a:uLnTx/>
              <a:uFillTx/>
              <a:latin typeface="Calibri" pitchFamily="34" charset="0"/>
              <a:ea typeface="Calibri" pitchFamily="34" charset="0"/>
              <a:cs typeface="Verdana" pitchFamily="34" charset="0"/>
            </a:endParaRPr>
          </a:p>
          <a:p>
            <a:pPr marL="342900" marR="0" lvl="0" indent="-342900" algn="l" defTabSz="914400" rtl="0" eaLnBrk="0" fontAlgn="base" latinLnBrk="0" hangingPunct="0">
              <a:lnSpc>
                <a:spcPct val="100000"/>
              </a:lnSpc>
              <a:spcBef>
                <a:spcPts val="600"/>
              </a:spcBef>
              <a:spcAft>
                <a:spcPts val="600"/>
              </a:spcAft>
              <a:buClrTx/>
              <a:buSzTx/>
              <a:buFont typeface="Arial" pitchFamily="34" charset="0"/>
              <a:buChar char="•"/>
              <a:tabLst/>
              <a:defRPr/>
            </a:pPr>
            <a:r>
              <a:rPr kumimoji="0" lang="en-US" sz="1700" b="0" i="0" u="none"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rPr>
              <a:t>Portfolios </a:t>
            </a:r>
            <a:r>
              <a:rPr kumimoji="0" lang="en-US" sz="1700" b="0" i="0" u="sng"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rPr>
              <a:t>cannot be replicated</a:t>
            </a:r>
            <a:r>
              <a:rPr kumimoji="0" lang="en-US" sz="1700" b="0" i="0"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rPr>
              <a:t> </a:t>
            </a:r>
            <a:r>
              <a:rPr kumimoji="0" lang="en-US" sz="1700" b="0" i="0" u="none"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rPr>
              <a:t>by “building” a comparable mix of funds run by these investment managers off</a:t>
            </a:r>
            <a:r>
              <a:rPr kumimoji="0" lang="en-US" sz="1700" b="0" i="0" u="none" strike="noStrike" kern="0" cap="none" spc="0" normalizeH="0" noProof="0" dirty="0" smtClean="0">
                <a:ln>
                  <a:noFill/>
                </a:ln>
                <a:solidFill>
                  <a:schemeClr val="tx1"/>
                </a:solidFill>
                <a:effectLst/>
                <a:uLnTx/>
                <a:uFillTx/>
                <a:latin typeface="Calibri" pitchFamily="34" charset="0"/>
                <a:ea typeface="Calibri" pitchFamily="34" charset="0"/>
                <a:cs typeface="Verdana" pitchFamily="34" charset="0"/>
              </a:rPr>
              <a:t> the shelf</a:t>
            </a:r>
            <a:endParaRPr kumimoji="0" lang="en-US" sz="1700" b="0" i="0" u="none"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endParaRPr>
          </a:p>
          <a:p>
            <a:pPr marL="342900" marR="0" lvl="0" indent="-342900" algn="l" defTabSz="914400" rtl="0" eaLnBrk="0" fontAlgn="base" latinLnBrk="0" hangingPunct="0">
              <a:lnSpc>
                <a:spcPct val="100000"/>
              </a:lnSpc>
              <a:spcBef>
                <a:spcPts val="600"/>
              </a:spcBef>
              <a:spcAft>
                <a:spcPts val="600"/>
              </a:spcAft>
              <a:buClrTx/>
              <a:buSzTx/>
              <a:buFont typeface="Arial" pitchFamily="34" charset="0"/>
              <a:buChar char="•"/>
              <a:tabLst/>
              <a:defRPr/>
            </a:pPr>
            <a:r>
              <a:rPr lang="en-US" sz="1700" u="sng" kern="0" noProof="0" dirty="0" smtClean="0">
                <a:latin typeface="Calibri" pitchFamily="34" charset="0"/>
                <a:ea typeface="Calibri" pitchFamily="34" charset="0"/>
                <a:cs typeface="Verdana" pitchFamily="34" charset="0"/>
              </a:rPr>
              <a:t>High-conviction</a:t>
            </a:r>
            <a:r>
              <a:rPr kumimoji="0" lang="en-US" sz="1700" b="0" u="sng"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rPr>
              <a:t>, high-active-share</a:t>
            </a:r>
            <a:r>
              <a:rPr kumimoji="0" lang="en-US" sz="1700" b="0"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rPr>
              <a:t> </a:t>
            </a:r>
            <a:r>
              <a:rPr kumimoji="0" lang="en-US" sz="1700" b="0" u="none"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rPr>
              <a:t>portfolios</a:t>
            </a:r>
            <a:r>
              <a:rPr kumimoji="0" lang="en-US" sz="1700" b="0" u="none" strike="noStrike" kern="0" cap="none" spc="0" normalizeH="0" noProof="0" dirty="0" smtClean="0">
                <a:ln>
                  <a:noFill/>
                </a:ln>
                <a:solidFill>
                  <a:schemeClr val="tx1"/>
                </a:solidFill>
                <a:effectLst/>
                <a:uLnTx/>
                <a:uFillTx/>
                <a:latin typeface="Calibri" pitchFamily="34" charset="0"/>
                <a:ea typeface="Calibri" pitchFamily="34" charset="0"/>
                <a:cs typeface="Verdana" pitchFamily="34" charset="0"/>
              </a:rPr>
              <a:t> at manager and aggregate portfolio level</a:t>
            </a:r>
            <a:endParaRPr kumimoji="0" lang="en-US" sz="1700" b="0" u="none"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endParaRPr>
          </a:p>
          <a:p>
            <a:pPr marL="342900" marR="0" lvl="0" indent="-342900" algn="l" defTabSz="914400" rtl="0" eaLnBrk="0" fontAlgn="base" latinLnBrk="0" hangingPunct="0">
              <a:lnSpc>
                <a:spcPct val="100000"/>
              </a:lnSpc>
              <a:spcBef>
                <a:spcPts val="600"/>
              </a:spcBef>
              <a:spcAft>
                <a:spcPts val="600"/>
              </a:spcAft>
              <a:buClrTx/>
              <a:buSzTx/>
              <a:buFont typeface="Arial" pitchFamily="34" charset="0"/>
              <a:buChar char="•"/>
              <a:tabLst/>
              <a:defRPr/>
            </a:pPr>
            <a:r>
              <a:rPr lang="en-US" sz="1700" u="sng" kern="0" dirty="0" smtClean="0">
                <a:latin typeface="Calibri" pitchFamily="34" charset="0"/>
                <a:ea typeface="Calibri" pitchFamily="34" charset="0"/>
                <a:cs typeface="Verdana" pitchFamily="34" charset="0"/>
              </a:rPr>
              <a:t>Broader d</a:t>
            </a:r>
            <a:r>
              <a:rPr kumimoji="0" lang="en-US" sz="1700" b="0" u="sng" strike="noStrike" kern="0" cap="none" spc="0" normalizeH="0" baseline="0" noProof="0" dirty="0" err="1" smtClean="0">
                <a:ln>
                  <a:noFill/>
                </a:ln>
                <a:solidFill>
                  <a:schemeClr val="tx1"/>
                </a:solidFill>
                <a:effectLst/>
                <a:uLnTx/>
                <a:uFillTx/>
                <a:latin typeface="Calibri" pitchFamily="34" charset="0"/>
                <a:ea typeface="Calibri" pitchFamily="34" charset="0"/>
                <a:cs typeface="Verdana" pitchFamily="34" charset="0"/>
              </a:rPr>
              <a:t>iversification</a:t>
            </a:r>
            <a:r>
              <a:rPr kumimoji="0" lang="en-US" sz="1700" b="0" u="none" strike="noStrike" kern="0" cap="none" spc="0" normalizeH="0" baseline="0" noProof="0" dirty="0" smtClean="0">
                <a:ln>
                  <a:noFill/>
                </a:ln>
                <a:solidFill>
                  <a:schemeClr val="tx1"/>
                </a:solidFill>
                <a:effectLst/>
                <a:uLnTx/>
                <a:uFillTx/>
                <a:latin typeface="Calibri" pitchFamily="34" charset="0"/>
                <a:ea typeface="Calibri" pitchFamily="34" charset="0"/>
                <a:cs typeface="Verdana" pitchFamily="34" charset="0"/>
              </a:rPr>
              <a:t> at the overall fund level in terms of number of positions, investment approach, and market capitalization</a:t>
            </a:r>
          </a:p>
          <a:p>
            <a:pPr marL="342900" marR="0" lvl="0" indent="-342900" algn="l" defTabSz="914400" rtl="0" eaLnBrk="0" fontAlgn="base" latinLnBrk="0" hangingPunct="0">
              <a:lnSpc>
                <a:spcPct val="100000"/>
              </a:lnSpc>
              <a:spcBef>
                <a:spcPts val="600"/>
              </a:spcBef>
              <a:spcAft>
                <a:spcPts val="600"/>
              </a:spcAft>
              <a:buClrTx/>
              <a:buSzTx/>
              <a:tabLst/>
              <a:defRPr/>
            </a:pPr>
            <a:endParaRPr kumimoji="0" lang="en-US" sz="2000" b="0" i="0" u="none" strike="noStrike" kern="0" cap="none" spc="0" normalizeH="0" baseline="0" noProof="0" dirty="0" smtClean="0">
              <a:ln>
                <a:noFill/>
              </a:ln>
              <a:solidFill>
                <a:schemeClr val="tx1"/>
              </a:solidFill>
              <a:effectLst/>
              <a:uLnTx/>
              <a:uFillTx/>
              <a:latin typeface="Verdana" pitchFamily="34" charset="0"/>
              <a:ea typeface="Calibri" pitchFamily="34" charset="0"/>
              <a:cs typeface="Verdana" pitchFamily="34" charset="0"/>
            </a:endParaRPr>
          </a:p>
        </p:txBody>
      </p:sp>
    </p:spTree>
    <p:extLst>
      <p:ext uri="{BB962C8B-B14F-4D97-AF65-F5344CB8AC3E}">
        <p14:creationId xmlns:p14="http://schemas.microsoft.com/office/powerpoint/2010/main" val="914694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FOUNDATION OF THE PARTNERSHIPS </a:t>
            </a:r>
            <a:br>
              <a:rPr lang="en-US" b="1" dirty="0"/>
            </a:br>
            <a:r>
              <a:rPr lang="en-US" dirty="0"/>
              <a:t>BETWEEN LITMAN GREGORY </a:t>
            </a:r>
            <a:r>
              <a:rPr lang="en-US" dirty="0" smtClean="0"/>
              <a:t>&amp; </a:t>
            </a:r>
            <a:r>
              <a:rPr lang="en-US" dirty="0"/>
              <a:t>THE MASTERS SUB-ADVISORS</a:t>
            </a:r>
          </a:p>
        </p:txBody>
      </p:sp>
      <p:sp>
        <p:nvSpPr>
          <p:cNvPr id="3" name="Slide Number Placeholder 2"/>
          <p:cNvSpPr>
            <a:spLocks noGrp="1"/>
          </p:cNvSpPr>
          <p:nvPr>
            <p:ph type="sldNum" sz="quarter" idx="11"/>
          </p:nvPr>
        </p:nvSpPr>
        <p:spPr/>
        <p:txBody>
          <a:bodyPr/>
          <a:lstStyle/>
          <a:p>
            <a:pPr>
              <a:defRPr/>
            </a:pPr>
            <a:fld id="{3E71D40F-339A-4BC0-B6AF-33CB8D800BC4}" type="slidenum">
              <a:rPr lang="en-US" smtClean="0"/>
              <a:pPr>
                <a:defRPr/>
              </a:pPr>
              <a:t>9</a:t>
            </a:fld>
            <a:endParaRPr lang="en-US" smtClean="0"/>
          </a:p>
          <a:p>
            <a:pPr>
              <a:defRPr/>
            </a:pPr>
            <a:endParaRPr lang="en-US" smtClean="0"/>
          </a:p>
          <a:p>
            <a:pPr>
              <a:defRPr/>
            </a:pPr>
            <a:r>
              <a:rPr lang="en-US" smtClean="0">
                <a:latin typeface="Calibri" pitchFamily="34" charset="0"/>
                <a:cs typeface="Calibri" pitchFamily="34" charset="0"/>
              </a:rPr>
              <a:t>This information </a:t>
            </a:r>
            <a:r>
              <a:rPr lang="en-US" smtClean="0">
                <a:latin typeface="Calibri" panose="020F0502020204030204" pitchFamily="34" charset="0"/>
                <a:cs typeface="Times New Roman" pitchFamily="18" charset="0"/>
              </a:rPr>
              <a:t>is authorized for investment advisors, broker/dealers, and other registered financial professionals only.</a:t>
            </a:r>
            <a:endParaRPr lang="en-US" smtClean="0">
              <a:latin typeface="Calibri" pitchFamily="34" charset="0"/>
              <a:cs typeface="Calibri" pitchFamily="34" charset="0"/>
            </a:endParaRPr>
          </a:p>
          <a:p>
            <a:pPr>
              <a:defRPr/>
            </a:pPr>
            <a:endParaRPr lang="en-US" dirty="0"/>
          </a:p>
        </p:txBody>
      </p:sp>
      <p:sp>
        <p:nvSpPr>
          <p:cNvPr id="4" name="Rectangle 2"/>
          <p:cNvSpPr txBox="1">
            <a:spLocks noChangeArrowheads="1"/>
          </p:cNvSpPr>
          <p:nvPr/>
        </p:nvSpPr>
        <p:spPr bwMode="auto">
          <a:xfrm>
            <a:off x="457200" y="14478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700">
                <a:solidFill>
                  <a:schemeClr val="tx1"/>
                </a:solidFill>
                <a:latin typeface="Calibri"/>
                <a:ea typeface="+mn-ea"/>
                <a:cs typeface="Calibri"/>
              </a:defRPr>
            </a:lvl1pPr>
            <a:lvl2pPr marL="742950" indent="-285750" algn="l" rtl="0" eaLnBrk="1" fontAlgn="base" hangingPunct="1">
              <a:spcBef>
                <a:spcPct val="20000"/>
              </a:spcBef>
              <a:spcAft>
                <a:spcPct val="0"/>
              </a:spcAft>
              <a:buClrTx/>
              <a:buFont typeface="Arial" pitchFamily="34" charset="0"/>
              <a:buChar char="•"/>
              <a:defRPr sz="1600">
                <a:solidFill>
                  <a:schemeClr val="tx1"/>
                </a:solidFill>
                <a:latin typeface="Calibri"/>
                <a:cs typeface="Calibri"/>
              </a:defRPr>
            </a:lvl2pPr>
            <a:lvl3pPr marL="1143000" indent="-228600" algn="l" rtl="0" eaLnBrk="1" fontAlgn="base" hangingPunct="1">
              <a:spcBef>
                <a:spcPct val="20000"/>
              </a:spcBef>
              <a:spcAft>
                <a:spcPct val="0"/>
              </a:spcAft>
              <a:buClrTx/>
              <a:buFont typeface="Arial" pitchFamily="34" charset="0"/>
              <a:buChar char="•"/>
              <a:defRPr sz="1500">
                <a:solidFill>
                  <a:schemeClr val="tx1"/>
                </a:solidFill>
                <a:latin typeface="Calibri"/>
                <a:cs typeface="Calibri"/>
              </a:defRPr>
            </a:lvl3pPr>
            <a:lvl4pPr marL="1600200" indent="-228600" algn="l" rtl="0" eaLnBrk="1" fontAlgn="base" hangingPunct="1">
              <a:spcBef>
                <a:spcPct val="20000"/>
              </a:spcBef>
              <a:spcAft>
                <a:spcPct val="0"/>
              </a:spcAft>
              <a:buClrTx/>
              <a:buFont typeface="Arial" pitchFamily="34" charset="0"/>
              <a:buChar char="•"/>
              <a:defRPr sz="1400">
                <a:solidFill>
                  <a:schemeClr val="tx1"/>
                </a:solidFill>
                <a:latin typeface="Calibri"/>
                <a:cs typeface="Calibri"/>
              </a:defRPr>
            </a:lvl4pPr>
            <a:lvl5pPr marL="2057400" indent="-228600" algn="l" rtl="0" eaLnBrk="1" fontAlgn="base" hangingPunct="1">
              <a:spcBef>
                <a:spcPct val="20000"/>
              </a:spcBef>
              <a:spcAft>
                <a:spcPct val="0"/>
              </a:spcAft>
              <a:buClr>
                <a:schemeClr val="bg2"/>
              </a:buClr>
              <a:buFont typeface="Arial" charset="0"/>
              <a:buNone/>
              <a:defRPr sz="2000">
                <a:solidFill>
                  <a:schemeClr val="tx1"/>
                </a:solidFill>
                <a:latin typeface="Calibri"/>
                <a:cs typeface="Calibri"/>
              </a:defRPr>
            </a:lvl5pPr>
            <a:lvl6pPr marL="25146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Arial" charset="0"/>
              <a:buChar char="»"/>
              <a:defRPr>
                <a:solidFill>
                  <a:schemeClr val="tx1"/>
                </a:solidFill>
                <a:latin typeface="+mn-lt"/>
                <a:cs typeface="+mn-cs"/>
              </a:defRPr>
            </a:lvl9pPr>
          </a:lstStyle>
          <a:p>
            <a:pPr>
              <a:lnSpc>
                <a:spcPct val="110000"/>
              </a:lnSpc>
              <a:defRPr/>
            </a:pPr>
            <a:r>
              <a:rPr lang="en-US" sz="1600" b="1" kern="0" dirty="0" smtClean="0">
                <a:latin typeface="Calibri" pitchFamily="34" charset="0"/>
                <a:cs typeface="Calibri" pitchFamily="34" charset="0"/>
              </a:rPr>
              <a:t>LONG-TERM RELATIONSHIPS </a:t>
            </a:r>
          </a:p>
          <a:p>
            <a:pPr marL="741363" lvl="1" indent="-284163">
              <a:lnSpc>
                <a:spcPct val="110000"/>
              </a:lnSpc>
              <a:defRPr/>
            </a:pPr>
            <a:r>
              <a:rPr lang="en-US" kern="0" dirty="0" smtClean="0">
                <a:latin typeface="Calibri" pitchFamily="34" charset="0"/>
                <a:cs typeface="Calibri" pitchFamily="34" charset="0"/>
              </a:rPr>
              <a:t>Our relationships with the managers pre-date their tenure on the funds.  We have invested with many of them for over 20 years, and they respect our research, due diligence, and rational, long-term approach to investing. </a:t>
            </a:r>
          </a:p>
          <a:p>
            <a:pPr>
              <a:lnSpc>
                <a:spcPct val="110000"/>
              </a:lnSpc>
              <a:defRPr/>
            </a:pPr>
            <a:r>
              <a:rPr lang="en-US" sz="1600" b="1" kern="0" dirty="0" smtClean="0">
                <a:latin typeface="Calibri" pitchFamily="34" charset="0"/>
                <a:cs typeface="Calibri" pitchFamily="34" charset="0"/>
              </a:rPr>
              <a:t>INTELLECTUAL CHALLENGE</a:t>
            </a:r>
          </a:p>
          <a:p>
            <a:pPr marL="741363" lvl="1">
              <a:lnSpc>
                <a:spcPct val="110000"/>
              </a:lnSpc>
              <a:defRPr/>
            </a:pPr>
            <a:r>
              <a:rPr lang="en-US" kern="0" dirty="0" smtClean="0">
                <a:latin typeface="Calibri" pitchFamily="34" charset="0"/>
                <a:cs typeface="Calibri" pitchFamily="34" charset="0"/>
              </a:rPr>
              <a:t>Managing a concentrated portfolio requires a sharp focus on stock selection; many managers have told us they welcome the challenge of managing a Litman Gregory Masters portfolio, and the experience has improved their own investment process.</a:t>
            </a:r>
          </a:p>
          <a:p>
            <a:pPr>
              <a:lnSpc>
                <a:spcPct val="110000"/>
              </a:lnSpc>
              <a:defRPr/>
            </a:pPr>
            <a:r>
              <a:rPr lang="en-US" sz="1600" b="1" kern="0" dirty="0" smtClean="0">
                <a:latin typeface="Calibri" pitchFamily="34" charset="0"/>
                <a:cs typeface="Calibri" pitchFamily="34" charset="0"/>
              </a:rPr>
              <a:t>STRUCTURAL ADVANTAGE</a:t>
            </a:r>
          </a:p>
          <a:p>
            <a:pPr marL="741363" lvl="1">
              <a:lnSpc>
                <a:spcPct val="110000"/>
              </a:lnSpc>
              <a:defRPr/>
            </a:pPr>
            <a:r>
              <a:rPr lang="en-US" kern="0" dirty="0" smtClean="0">
                <a:latin typeface="Calibri" pitchFamily="34" charset="0"/>
                <a:cs typeface="Calibri" pitchFamily="34" charset="0"/>
              </a:rPr>
              <a:t>Independently managing a concentrated portfolio within a multi-manager structure frees the managers from many portfolio construction constraints and allows them to pursue their highest-conviction ideas.</a:t>
            </a:r>
          </a:p>
        </p:txBody>
      </p:sp>
    </p:spTree>
    <p:extLst>
      <p:ext uri="{BB962C8B-B14F-4D97-AF65-F5344CB8AC3E}">
        <p14:creationId xmlns:p14="http://schemas.microsoft.com/office/powerpoint/2010/main" val="2585355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21094</TotalTime>
  <Words>5097</Words>
  <Application>Microsoft Office PowerPoint</Application>
  <PresentationFormat>On-screen Show (4:3)</PresentationFormat>
  <Paragraphs>587</Paragraphs>
  <Slides>36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Calibri Light</vt:lpstr>
      <vt:lpstr>Georgia</vt:lpstr>
      <vt:lpstr>Times New Roman</vt:lpstr>
      <vt:lpstr>Verdana</vt:lpstr>
      <vt:lpstr>Wingdings</vt:lpstr>
      <vt:lpstr>Theme1</vt:lpstr>
      <vt:lpstr>Microsoft Excel 97-2003 Worksheet</vt:lpstr>
      <vt:lpstr> Litman Gregory Masters Alternative Strategies Fund   MASFX / Institutional  MASNX / Investor </vt:lpstr>
      <vt:lpstr>DISCLOSURE</vt:lpstr>
      <vt:lpstr>DISCLOSURE</vt:lpstr>
      <vt:lpstr>TWO SIMPLE PREMISES: DRAWING ON OVER 25 YEARS OF  LITMAN GREGORY RESEARCH DUE DILIGENCE</vt:lpstr>
      <vt:lpstr>OUR BELIEFS: KEY TENETS </vt:lpstr>
      <vt:lpstr>DESIGNED AS STRATEGIC SOLUTIONS TO CHALLENGING ASSET CLASSES</vt:lpstr>
      <vt:lpstr>DIFFERENTIATING TRAITS OF OUR SUB-ADVISORS </vt:lpstr>
      <vt:lpstr> KEY DIFFERENTIATORS </vt:lpstr>
      <vt:lpstr>FOUNDATION OF THE PARTNERSHIPS  BETWEEN LITMAN GREGORY &amp; THE MASTERS SUB-ADVISORS</vt:lpstr>
      <vt:lpstr>LITMAN GREGORY CORE RESEARCH TEAM</vt:lpstr>
      <vt:lpstr>LITMAN GREGORY CORE RESEARCH TEAM</vt:lpstr>
      <vt:lpstr>DEVELOPING AND MAINTAINTING A SUSTAINABLE EDGE WITH IN-DEPTH, ON-GOING DUE DILIGENCE PROCESS </vt:lpstr>
      <vt:lpstr>ALTERNATIVE STRATEGIES FUND INCEPTION</vt:lpstr>
      <vt:lpstr>RISK/RETURN TARGETS </vt:lpstr>
      <vt:lpstr>ALTERNATIVE STRATEGIES FUND</vt:lpstr>
      <vt:lpstr>OPPORTUNISTIC INCOME GUNDLACH / DOUBLELINE</vt:lpstr>
      <vt:lpstr>OPPORTUNISTIC INCOME GUNDLACH / DOUBLELINE</vt:lpstr>
      <vt:lpstr>OPPORTUNISTIC INCOME GUNDLACH / DOUBLELINE</vt:lpstr>
      <vt:lpstr>CONTRARIAN OPPORTUNITY FPA / ROMICK, SELMO, LANDECKER</vt:lpstr>
      <vt:lpstr>CONTRARIAN OPPORTUNITY FPA / ROMICK, SELMO, LANDECKER</vt:lpstr>
      <vt:lpstr>CONTRARIAN OPPORTUNITY FPA / ROMICK, SELMO, LANDECKER</vt:lpstr>
      <vt:lpstr>ABSOLUTE-RETURN FIXED-INCOME   LOOMIS SAYLES  / EAGAN, KEARNS, VANDAM</vt:lpstr>
      <vt:lpstr>ABSOLUTE-RETURN FIXED-INCOME   LOOMIS SAYLES  / EAGAN, KEARNS, VANDAM</vt:lpstr>
      <vt:lpstr>ABSOLUTE-RETURN FIXED-INCOME   LOOMIS SAYLES  / EAGAN, KEARNS, VANDAM</vt:lpstr>
      <vt:lpstr>ABSOLUTE-RETURN FIXED-INCOME   LOOMIS SAYLES  / EAGAN, KEARNS, VANDAM</vt:lpstr>
      <vt:lpstr>LONG-SHORT EQUITY PASSPORT CAPITAL / BURBANK</vt:lpstr>
      <vt:lpstr>LONG-SHORT EQUITY PASSPORT CAPITAL / BURBANK</vt:lpstr>
      <vt:lpstr>LONG-SHORT EQUITY PASSPORT CAPITAL / BURBANK</vt:lpstr>
      <vt:lpstr>ARBITRAGE &amp; EVENT DRIVEN STRATEGY  WATER ISLAND / ORRICO, MUNN, LOPRETE, FOLTYNOWICZ</vt:lpstr>
      <vt:lpstr>ARBITRAGE &amp; EVENT DRIVEN STRATEGY  WATER ISLAND / ORRICO, MUNN, LOPRETE, FOLTYNOWICZ</vt:lpstr>
      <vt:lpstr>ARBITRAGE &amp; EVENT DRIVEN STRATEGY  WATER ISLAND / ORRICO, MUNN, LOPRETE, FOLTYNOWICZ</vt:lpstr>
      <vt:lpstr>ARBITRAGE &amp; EVENT DRIVEN STRATEGY  WATER ISLAND / ORRICO, MUNN, LOPRETE, FOLTYNOWICZ</vt:lpstr>
      <vt:lpstr>ALTERNATIVE STRATEGIES FUND PERFORMANCE</vt:lpstr>
      <vt:lpstr>Litman Gregory Masters  ALTERNATIVE STRATEGIES FUND</vt:lpstr>
      <vt:lpstr>Litman Gregory Masters  ALTERNATIVE STRATEGIES FUND</vt:lpstr>
      <vt:lpstr>ALTERNATIVE STRATEGIES FUND RISK/RETURN STATISTICS</vt:lpstr>
    </vt:vector>
  </TitlesOfParts>
  <Company>Litman_Gregory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MASTERS’ SELECT FUNDS</dc:title>
  <dc:creator>Ken Gregory</dc:creator>
  <cp:lastModifiedBy>Corrina Steinberg</cp:lastModifiedBy>
  <cp:revision>1494</cp:revision>
  <cp:lastPrinted>2016-05-19T23:47:12Z</cp:lastPrinted>
  <dcterms:created xsi:type="dcterms:W3CDTF">2003-05-05T23:51:52Z</dcterms:created>
  <dcterms:modified xsi:type="dcterms:W3CDTF">2016-08-01T21:42:37Z</dcterms:modified>
</cp:coreProperties>
</file>